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4"/>
  </p:notesMasterIdLst>
  <p:handoutMasterIdLst>
    <p:handoutMasterId r:id="rId35"/>
  </p:handoutMasterIdLst>
  <p:sldIdLst>
    <p:sldId id="547" r:id="rId2"/>
    <p:sldId id="550" r:id="rId3"/>
    <p:sldId id="558" r:id="rId4"/>
    <p:sldId id="619" r:id="rId5"/>
    <p:sldId id="620" r:id="rId6"/>
    <p:sldId id="623" r:id="rId7"/>
    <p:sldId id="584" r:id="rId8"/>
    <p:sldId id="637" r:id="rId9"/>
    <p:sldId id="624" r:id="rId10"/>
    <p:sldId id="639" r:id="rId11"/>
    <p:sldId id="640" r:id="rId12"/>
    <p:sldId id="641" r:id="rId13"/>
    <p:sldId id="638" r:id="rId14"/>
    <p:sldId id="625" r:id="rId15"/>
    <p:sldId id="627" r:id="rId16"/>
    <p:sldId id="628" r:id="rId17"/>
    <p:sldId id="629" r:id="rId18"/>
    <p:sldId id="630" r:id="rId19"/>
    <p:sldId id="642" r:id="rId20"/>
    <p:sldId id="634" r:id="rId21"/>
    <p:sldId id="631" r:id="rId22"/>
    <p:sldId id="643" r:id="rId23"/>
    <p:sldId id="644" r:id="rId24"/>
    <p:sldId id="635" r:id="rId25"/>
    <p:sldId id="633" r:id="rId26"/>
    <p:sldId id="636" r:id="rId27"/>
    <p:sldId id="632" r:id="rId28"/>
    <p:sldId id="562" r:id="rId29"/>
    <p:sldId id="554" r:id="rId30"/>
    <p:sldId id="618" r:id="rId31"/>
    <p:sldId id="552" r:id="rId32"/>
    <p:sldId id="553" r:id="rId3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3300"/>
    <a:srgbClr val="FF4747"/>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5" d="100"/>
          <a:sy n="115" d="100"/>
        </p:scale>
        <p:origin x="972"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2024-09-11</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9/11/2024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2018 by Douglas Wilhelm Harder and Hiren Patel.</a:t>
            </a:r>
          </a:p>
          <a:p>
            <a:pPr defTabSz="457200">
              <a:spcBef>
                <a:spcPct val="20000"/>
              </a:spcBef>
              <a:defRPr/>
            </a:pPr>
            <a:r>
              <a:rPr lang="en-CA" sz="850" dirty="0">
                <a:solidFill>
                  <a:srgbClr val="FFFFFF"/>
                </a:solidFill>
                <a:latin typeface="Georgia" panose="02040502050405020303" pitchFamily="18" charset="0"/>
                <a:ea typeface="ＭＳ Ｐゴシック" charset="-128"/>
              </a:rPr>
              <a:t>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For loops</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plusplus.com/doc/tutorial/control/" TargetMode="External"/><Relationship Id="rId2" Type="http://schemas.openxmlformats.org/officeDocument/2006/relationships/hyperlink" Target="https://en.wikipedia.org/wiki/For_loo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For loops</a:t>
            </a:r>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t>
            </a:r>
            <a:r>
              <a:rPr lang="en-CA" i="1" dirty="0"/>
              <a:t>n</a:t>
            </a:r>
            <a:r>
              <a:rPr lang="en-CA" dirty="0"/>
              <a:t> prime?</a:t>
            </a:r>
          </a:p>
        </p:txBody>
      </p:sp>
      <p:sp>
        <p:nvSpPr>
          <p:cNvPr id="3" name="Content Placeholder 2"/>
          <p:cNvSpPr>
            <a:spLocks noGrp="1"/>
          </p:cNvSpPr>
          <p:nvPr>
            <p:ph idx="1"/>
          </p:nvPr>
        </p:nvSpPr>
        <p:spPr/>
        <p:txBody>
          <a:bodyPr/>
          <a:lstStyle/>
          <a:p>
            <a:r>
              <a:rPr lang="en-CA" dirty="0"/>
              <a:t>We could use the following condition statement and for loop:</a:t>
            </a:r>
          </a:p>
          <a:p>
            <a:pPr marL="800100" lvl="2" indent="0">
              <a:buNone/>
            </a:pPr>
            <a:r>
              <a:rPr lang="en-US" dirty="0">
                <a:latin typeface="Consolas" panose="020B0609020204030204" pitchFamily="49" charset="0"/>
              </a:rPr>
              <a:t>if ( (n != 2) &amp;&amp; (n%2 == 0) ) {</a:t>
            </a:r>
          </a:p>
          <a:p>
            <a:pPr marL="800100" lvl="2" indent="0">
              <a:buNone/>
            </a:pPr>
            <a:r>
              <a:rPr lang="en-US" dirty="0">
                <a:latin typeface="Consolas" panose="020B0609020204030204" pitchFamily="49" charset="0"/>
              </a:rPr>
              <a:t>    </a:t>
            </a:r>
            <a:r>
              <a:rPr lang="en-US" dirty="0" err="1">
                <a:latin typeface="Consolas" panose="020B0609020204030204" pitchFamily="49" charset="0"/>
              </a:rPr>
              <a:t>is_prime</a:t>
            </a:r>
            <a:r>
              <a:rPr lang="en-US" dirty="0">
                <a:latin typeface="Consolas" panose="020B0609020204030204" pitchFamily="49" charset="0"/>
              </a:rPr>
              <a:t> = false;</a:t>
            </a:r>
          </a:p>
          <a:p>
            <a:pPr marL="800100" lvl="2" indent="0">
              <a:buNone/>
            </a:pPr>
            <a:r>
              <a:rPr lang="en-US" dirty="0">
                <a:latin typeface="Consolas" panose="020B0609020204030204" pitchFamily="49" charset="0"/>
              </a:rPr>
              <a:t>} else {</a:t>
            </a:r>
          </a:p>
          <a:p>
            <a:pPr marL="800100" lvl="2" indent="0">
              <a:buNone/>
            </a:pPr>
            <a:r>
              <a:rPr lang="en-US" dirty="0">
                <a:latin typeface="Consolas" panose="020B0609020204030204" pitchFamily="49" charset="0"/>
              </a:rPr>
              <a:t>    for ( </a:t>
            </a:r>
            <a:r>
              <a:rPr lang="en-US" dirty="0" err="1">
                <a:latin typeface="Consolas" panose="020B0609020204030204" pitchFamily="49" charset="0"/>
              </a:rPr>
              <a:t>int</a:t>
            </a:r>
            <a:r>
              <a:rPr lang="en-US" dirty="0">
                <a:latin typeface="Consolas" panose="020B0609020204030204" pitchFamily="49" charset="0"/>
              </a:rPr>
              <a:t> k{3}; k &lt; n; ++k ) {</a:t>
            </a:r>
          </a:p>
          <a:p>
            <a:pPr marL="800100" lvl="2" indent="0">
              <a:buNone/>
            </a:pPr>
            <a:r>
              <a:rPr lang="en-US" dirty="0">
                <a:latin typeface="Consolas" panose="020B0609020204030204" pitchFamily="49" charset="0"/>
              </a:rPr>
              <a:t>        // Only test if n is divisible by k for odd k</a:t>
            </a:r>
          </a:p>
          <a:p>
            <a:pPr marL="800100" lvl="2" indent="0">
              <a:buNone/>
            </a:pPr>
            <a:r>
              <a:rPr lang="en-US" dirty="0">
                <a:latin typeface="Consolas" panose="020B0609020204030204" pitchFamily="49" charset="0"/>
              </a:rPr>
              <a:t>        if ( k%2 != 0 ) {</a:t>
            </a:r>
          </a:p>
          <a:p>
            <a:pPr marL="800100" lvl="2" indent="0">
              <a:buNone/>
            </a:pPr>
            <a:r>
              <a:rPr lang="en-US" dirty="0">
                <a:latin typeface="Consolas" panose="020B0609020204030204" pitchFamily="49" charset="0"/>
              </a:rPr>
              <a:t>            // k must be odd</a:t>
            </a:r>
          </a:p>
          <a:p>
            <a:pPr marL="800100" lvl="2" indent="0">
              <a:buNone/>
            </a:pPr>
            <a:r>
              <a:rPr lang="en-US" dirty="0">
                <a:latin typeface="Consolas" panose="020B0609020204030204" pitchFamily="49" charset="0"/>
              </a:rPr>
              <a:t>            if ( </a:t>
            </a:r>
            <a:r>
              <a:rPr lang="en-US" dirty="0" err="1">
                <a:latin typeface="Consolas" panose="020B0609020204030204" pitchFamily="49" charset="0"/>
              </a:rPr>
              <a:t>n%k</a:t>
            </a:r>
            <a:r>
              <a:rPr lang="en-US" dirty="0">
                <a:latin typeface="Consolas" panose="020B0609020204030204" pitchFamily="49" charset="0"/>
              </a:rPr>
              <a:t> == 0 ) {</a:t>
            </a:r>
          </a:p>
          <a:p>
            <a:pPr marL="800100" lvl="2" indent="0">
              <a:buNone/>
            </a:pPr>
            <a:r>
              <a:rPr lang="en-US" dirty="0">
                <a:latin typeface="Consolas" panose="020B0609020204030204" pitchFamily="49" charset="0"/>
              </a:rPr>
              <a:t>                </a:t>
            </a:r>
            <a:r>
              <a:rPr lang="en-US" dirty="0" err="1">
                <a:latin typeface="Consolas" panose="020B0609020204030204" pitchFamily="49" charset="0"/>
              </a:rPr>
              <a:t>is_prime</a:t>
            </a:r>
            <a:r>
              <a:rPr lang="en-US" dirty="0">
                <a:latin typeface="Consolas" panose="020B0609020204030204" pitchFamily="49" charset="0"/>
              </a:rPr>
              <a:t> = false;</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a:t>
            </a:r>
            <a:endParaRPr lang="en-CA" dirty="0">
              <a:latin typeface="Consolas" panose="020B0609020204030204" pitchFamily="49" charset="0"/>
            </a:endParaRPr>
          </a:p>
        </p:txBody>
      </p:sp>
      <p:sp>
        <p:nvSpPr>
          <p:cNvPr id="5" name="Rounded Rectangle 4"/>
          <p:cNvSpPr/>
          <p:nvPr/>
        </p:nvSpPr>
        <p:spPr>
          <a:xfrm>
            <a:off x="4654894" y="2968488"/>
            <a:ext cx="5760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48693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t>
            </a:r>
            <a:r>
              <a:rPr lang="en-CA" i="1" dirty="0"/>
              <a:t>n</a:t>
            </a:r>
            <a:r>
              <a:rPr lang="en-CA" dirty="0"/>
              <a:t> prime?</a:t>
            </a:r>
          </a:p>
        </p:txBody>
      </p:sp>
      <p:sp>
        <p:nvSpPr>
          <p:cNvPr id="3" name="Content Placeholder 2"/>
          <p:cNvSpPr>
            <a:spLocks noGrp="1"/>
          </p:cNvSpPr>
          <p:nvPr>
            <p:ph idx="1"/>
          </p:nvPr>
        </p:nvSpPr>
        <p:spPr/>
        <p:txBody>
          <a:bodyPr/>
          <a:lstStyle/>
          <a:p>
            <a:r>
              <a:rPr lang="en-CA" dirty="0"/>
              <a:t>Recall that </a:t>
            </a:r>
            <a:r>
              <a:rPr lang="en-CA" dirty="0">
                <a:latin typeface="Consolas" panose="020B0609020204030204" pitchFamily="49" charset="0"/>
              </a:rPr>
              <a:t>++k</a:t>
            </a:r>
            <a:r>
              <a:rPr lang="en-CA" dirty="0"/>
              <a:t> is the same as </a:t>
            </a:r>
            <a:r>
              <a:rPr lang="en-CA" dirty="0">
                <a:latin typeface="Consolas" panose="020B0609020204030204" pitchFamily="49" charset="0"/>
              </a:rPr>
              <a:t>k += 1</a:t>
            </a:r>
            <a:r>
              <a:rPr lang="en-CA" dirty="0"/>
              <a:t>, so this is also valid:</a:t>
            </a:r>
          </a:p>
          <a:p>
            <a:pPr marL="800100" lvl="2" indent="0">
              <a:buNone/>
            </a:pPr>
            <a:r>
              <a:rPr lang="en-US" dirty="0">
                <a:latin typeface="Consolas" panose="020B0609020204030204" pitchFamily="49" charset="0"/>
              </a:rPr>
              <a:t>if ( n%2 == 0 ) {</a:t>
            </a:r>
          </a:p>
          <a:p>
            <a:pPr marL="800100" lvl="2" indent="0">
              <a:buNone/>
            </a:pPr>
            <a:r>
              <a:rPr lang="en-US" dirty="0">
                <a:latin typeface="Consolas" panose="020B0609020204030204" pitchFamily="49" charset="0"/>
              </a:rPr>
              <a:t>    </a:t>
            </a:r>
            <a:r>
              <a:rPr lang="en-US" dirty="0" err="1">
                <a:latin typeface="Consolas" panose="020B0609020204030204" pitchFamily="49" charset="0"/>
              </a:rPr>
              <a:t>is_prime</a:t>
            </a:r>
            <a:r>
              <a:rPr lang="en-US" dirty="0">
                <a:latin typeface="Consolas" panose="020B0609020204030204" pitchFamily="49" charset="0"/>
              </a:rPr>
              <a:t> = false;</a:t>
            </a:r>
          </a:p>
          <a:p>
            <a:pPr marL="800100" lvl="2" indent="0">
              <a:buNone/>
            </a:pPr>
            <a:r>
              <a:rPr lang="en-US" dirty="0">
                <a:latin typeface="Consolas" panose="020B0609020204030204" pitchFamily="49" charset="0"/>
              </a:rPr>
              <a:t>} else {</a:t>
            </a:r>
          </a:p>
          <a:p>
            <a:pPr marL="800100" lvl="2" indent="0">
              <a:buNone/>
            </a:pPr>
            <a:r>
              <a:rPr lang="en-US" dirty="0">
                <a:latin typeface="Consolas" panose="020B0609020204030204" pitchFamily="49" charset="0"/>
              </a:rPr>
              <a:t>    for ( </a:t>
            </a:r>
            <a:r>
              <a:rPr lang="en-US" dirty="0" err="1">
                <a:latin typeface="Consolas" panose="020B0609020204030204" pitchFamily="49" charset="0"/>
              </a:rPr>
              <a:t>int</a:t>
            </a:r>
            <a:r>
              <a:rPr lang="en-US" dirty="0">
                <a:latin typeface="Consolas" panose="020B0609020204030204" pitchFamily="49" charset="0"/>
              </a:rPr>
              <a:t> k{3}; k &lt; n; k += 1 ) {</a:t>
            </a:r>
          </a:p>
          <a:p>
            <a:pPr marL="800100" lvl="2" indent="0">
              <a:buNone/>
            </a:pPr>
            <a:r>
              <a:rPr lang="en-US" dirty="0">
                <a:latin typeface="Consolas" panose="020B0609020204030204" pitchFamily="49" charset="0"/>
              </a:rPr>
              <a:t>        // Only test if n is divisible by k for odd k</a:t>
            </a:r>
          </a:p>
          <a:p>
            <a:pPr marL="800100" lvl="2" indent="0">
              <a:buNone/>
            </a:pPr>
            <a:r>
              <a:rPr lang="en-US" dirty="0">
                <a:latin typeface="Consolas" panose="020B0609020204030204" pitchFamily="49" charset="0"/>
              </a:rPr>
              <a:t>        if ( k%2 != 0 ) {</a:t>
            </a:r>
          </a:p>
          <a:p>
            <a:pPr marL="800100" lvl="2" indent="0">
              <a:buNone/>
            </a:pPr>
            <a:r>
              <a:rPr lang="en-US" dirty="0">
                <a:latin typeface="Consolas" panose="020B0609020204030204" pitchFamily="49" charset="0"/>
              </a:rPr>
              <a:t>            // k must be odd</a:t>
            </a:r>
          </a:p>
          <a:p>
            <a:pPr marL="800100" lvl="2" indent="0">
              <a:buNone/>
            </a:pPr>
            <a:r>
              <a:rPr lang="en-US" dirty="0">
                <a:latin typeface="Consolas" panose="020B0609020204030204" pitchFamily="49" charset="0"/>
              </a:rPr>
              <a:t>            if ( </a:t>
            </a:r>
            <a:r>
              <a:rPr lang="en-US" dirty="0" err="1">
                <a:latin typeface="Consolas" panose="020B0609020204030204" pitchFamily="49" charset="0"/>
              </a:rPr>
              <a:t>n%k</a:t>
            </a:r>
            <a:r>
              <a:rPr lang="en-US" dirty="0">
                <a:latin typeface="Consolas" panose="020B0609020204030204" pitchFamily="49" charset="0"/>
              </a:rPr>
              <a:t> == 0 ) {</a:t>
            </a:r>
          </a:p>
          <a:p>
            <a:pPr marL="800100" lvl="2" indent="0">
              <a:buNone/>
            </a:pPr>
            <a:r>
              <a:rPr lang="en-US" dirty="0">
                <a:latin typeface="Consolas" panose="020B0609020204030204" pitchFamily="49" charset="0"/>
              </a:rPr>
              <a:t>                </a:t>
            </a:r>
            <a:r>
              <a:rPr lang="en-US" dirty="0" err="1">
                <a:latin typeface="Consolas" panose="020B0609020204030204" pitchFamily="49" charset="0"/>
              </a:rPr>
              <a:t>is_prime</a:t>
            </a:r>
            <a:r>
              <a:rPr lang="en-US" dirty="0">
                <a:latin typeface="Consolas" panose="020B0609020204030204" pitchFamily="49" charset="0"/>
              </a:rPr>
              <a:t> = false;</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a:t>
            </a:r>
            <a:endParaRPr lang="en-CA" dirty="0">
              <a:latin typeface="Consolas" panose="020B0609020204030204" pitchFamily="49" charset="0"/>
            </a:endParaRPr>
          </a:p>
          <a:p>
            <a:pPr marL="800100" lvl="2" indent="0">
              <a:buNone/>
            </a:pPr>
            <a:endParaRPr lang="en-CA" dirty="0">
              <a:latin typeface="Consolas" panose="020B0609020204030204" pitchFamily="49" charset="0"/>
            </a:endParaRPr>
          </a:p>
        </p:txBody>
      </p:sp>
      <p:sp>
        <p:nvSpPr>
          <p:cNvPr id="5" name="Rounded Rectangle 4"/>
          <p:cNvSpPr/>
          <p:nvPr/>
        </p:nvSpPr>
        <p:spPr>
          <a:xfrm>
            <a:off x="4654894" y="2975180"/>
            <a:ext cx="92521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5358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t>
            </a:r>
            <a:r>
              <a:rPr lang="en-CA" i="1" dirty="0"/>
              <a:t>n</a:t>
            </a:r>
            <a:r>
              <a:rPr lang="en-CA" dirty="0"/>
              <a:t> prime?</a:t>
            </a:r>
          </a:p>
        </p:txBody>
      </p:sp>
      <p:sp>
        <p:nvSpPr>
          <p:cNvPr id="3" name="Content Placeholder 2"/>
          <p:cNvSpPr>
            <a:spLocks noGrp="1"/>
          </p:cNvSpPr>
          <p:nvPr>
            <p:ph idx="1"/>
          </p:nvPr>
        </p:nvSpPr>
        <p:spPr/>
        <p:txBody>
          <a:bodyPr/>
          <a:lstStyle/>
          <a:p>
            <a:r>
              <a:rPr lang="en-CA" dirty="0"/>
              <a:t>Therefore, we could just use the following:</a:t>
            </a:r>
          </a:p>
          <a:p>
            <a:pPr marL="800100" lvl="2" indent="0">
              <a:buNone/>
            </a:pPr>
            <a:r>
              <a:rPr lang="en-US" dirty="0">
                <a:latin typeface="Consolas" panose="020B0609020204030204" pitchFamily="49" charset="0"/>
              </a:rPr>
              <a:t>if ( n%2 == 0 ) {</a:t>
            </a:r>
          </a:p>
          <a:p>
            <a:pPr marL="800100" lvl="2" indent="0">
              <a:buNone/>
            </a:pPr>
            <a:r>
              <a:rPr lang="en-US" dirty="0">
                <a:latin typeface="Consolas" panose="020B0609020204030204" pitchFamily="49" charset="0"/>
              </a:rPr>
              <a:t>    </a:t>
            </a:r>
            <a:r>
              <a:rPr lang="en-US" dirty="0" err="1">
                <a:latin typeface="Consolas" panose="020B0609020204030204" pitchFamily="49" charset="0"/>
              </a:rPr>
              <a:t>is_prime</a:t>
            </a:r>
            <a:r>
              <a:rPr lang="en-US" dirty="0">
                <a:latin typeface="Consolas" panose="020B0609020204030204" pitchFamily="49" charset="0"/>
              </a:rPr>
              <a:t> = false;</a:t>
            </a:r>
          </a:p>
          <a:p>
            <a:pPr marL="800100" lvl="2" indent="0">
              <a:buNone/>
            </a:pPr>
            <a:r>
              <a:rPr lang="en-US" dirty="0">
                <a:latin typeface="Consolas" panose="020B0609020204030204" pitchFamily="49" charset="0"/>
              </a:rPr>
              <a:t>} else {</a:t>
            </a:r>
          </a:p>
          <a:p>
            <a:pPr marL="800100" lvl="2" indent="0">
              <a:buNone/>
            </a:pPr>
            <a:r>
              <a:rPr lang="en-US" dirty="0">
                <a:latin typeface="Consolas" panose="020B0609020204030204" pitchFamily="49" charset="0"/>
              </a:rPr>
              <a:t>    for ( </a:t>
            </a:r>
            <a:r>
              <a:rPr lang="en-US" dirty="0" err="1">
                <a:latin typeface="Consolas" panose="020B0609020204030204" pitchFamily="49" charset="0"/>
              </a:rPr>
              <a:t>int</a:t>
            </a:r>
            <a:r>
              <a:rPr lang="en-US" dirty="0">
                <a:latin typeface="Consolas" panose="020B0609020204030204" pitchFamily="49" charset="0"/>
              </a:rPr>
              <a:t> k{3}; k &lt; n; k += 2 ) {</a:t>
            </a:r>
          </a:p>
          <a:p>
            <a:pPr marL="800100" lvl="2" indent="0">
              <a:buNone/>
            </a:pPr>
            <a:r>
              <a:rPr lang="en-US" dirty="0">
                <a:latin typeface="Consolas" panose="020B0609020204030204" pitchFamily="49" charset="0"/>
              </a:rPr>
              <a:t>        if ( </a:t>
            </a:r>
            <a:r>
              <a:rPr lang="en-US" dirty="0" err="1">
                <a:latin typeface="Consolas" panose="020B0609020204030204" pitchFamily="49" charset="0"/>
              </a:rPr>
              <a:t>n%k</a:t>
            </a:r>
            <a:r>
              <a:rPr lang="en-US" dirty="0">
                <a:latin typeface="Consolas" panose="020B0609020204030204" pitchFamily="49" charset="0"/>
              </a:rPr>
              <a:t> == 0 ) {</a:t>
            </a:r>
          </a:p>
          <a:p>
            <a:pPr marL="800100" lvl="2" indent="0">
              <a:buNone/>
            </a:pPr>
            <a:r>
              <a:rPr lang="en-US" dirty="0">
                <a:latin typeface="Consolas" panose="020B0609020204030204" pitchFamily="49" charset="0"/>
              </a:rPr>
              <a:t>            </a:t>
            </a:r>
            <a:r>
              <a:rPr lang="en-US" dirty="0" err="1">
                <a:latin typeface="Consolas" panose="020B0609020204030204" pitchFamily="49" charset="0"/>
              </a:rPr>
              <a:t>is_prime</a:t>
            </a:r>
            <a:r>
              <a:rPr lang="en-US" dirty="0">
                <a:latin typeface="Consolas" panose="020B0609020204030204" pitchFamily="49" charset="0"/>
              </a:rPr>
              <a:t> = false;</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    }</a:t>
            </a:r>
          </a:p>
          <a:p>
            <a:pPr marL="800100" lvl="2" indent="0">
              <a:buNone/>
            </a:pPr>
            <a:r>
              <a:rPr lang="en-US" dirty="0">
                <a:latin typeface="Consolas" panose="020B0609020204030204" pitchFamily="49" charset="0"/>
              </a:rPr>
              <a:t>}</a:t>
            </a:r>
            <a:endParaRPr lang="en-CA" dirty="0">
              <a:latin typeface="Consolas" panose="020B0609020204030204" pitchFamily="49" charset="0"/>
            </a:endParaRPr>
          </a:p>
        </p:txBody>
      </p:sp>
      <p:sp>
        <p:nvSpPr>
          <p:cNvPr id="7" name="Rounded Rectangle 6"/>
          <p:cNvSpPr/>
          <p:nvPr/>
        </p:nvSpPr>
        <p:spPr>
          <a:xfrm>
            <a:off x="4654894" y="2975180"/>
            <a:ext cx="92521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4591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t>
            </a:r>
            <a:r>
              <a:rPr lang="en-CA" i="1" dirty="0"/>
              <a:t>n</a:t>
            </a:r>
            <a:r>
              <a:rPr lang="en-CA" dirty="0"/>
              <a:t> prime?</a:t>
            </a:r>
          </a:p>
        </p:txBody>
      </p:sp>
      <p:sp>
        <p:nvSpPr>
          <p:cNvPr id="3" name="Content Placeholder 2"/>
          <p:cNvSpPr>
            <a:spLocks noGrp="1"/>
          </p:cNvSpPr>
          <p:nvPr>
            <p:ph idx="1"/>
          </p:nvPr>
        </p:nvSpPr>
        <p:spPr/>
        <p:txBody>
          <a:bodyPr/>
          <a:lstStyle/>
          <a:p>
            <a:r>
              <a:rPr lang="en-CA" dirty="0"/>
              <a:t>Let us determine if an integer </a:t>
            </a:r>
            <a:r>
              <a:rPr lang="en-CA" i="1" dirty="0"/>
              <a:t>n</a:t>
            </a:r>
            <a:r>
              <a:rPr lang="en-CA" dirty="0"/>
              <a:t> is prime</a:t>
            </a:r>
          </a:p>
          <a:p>
            <a:pPr marL="800100" lvl="2" indent="0">
              <a:buNone/>
            </a:pPr>
            <a:r>
              <a:rPr lang="en-CA" sz="1300" dirty="0">
                <a:latin typeface="Consolas" panose="020B0609020204030204" pitchFamily="49" charset="0"/>
                <a:cs typeface="Consolas" panose="020B0609020204030204" pitchFamily="49" charset="0"/>
              </a:rPr>
              <a:t>    bool </a:t>
            </a:r>
            <a:r>
              <a:rPr lang="en-CA" sz="1300" dirty="0" err="1">
                <a:latin typeface="Consolas" panose="020B0609020204030204" pitchFamily="49" charset="0"/>
                <a:cs typeface="Consolas" panose="020B0609020204030204" pitchFamily="49" charset="0"/>
              </a:rPr>
              <a:t>is_prime</a:t>
            </a:r>
            <a:r>
              <a:rPr lang="en-CA" sz="1300" dirty="0">
                <a:latin typeface="Consolas" panose="020B0609020204030204" pitchFamily="49" charset="0"/>
                <a:cs typeface="Consolas" panose="020B0609020204030204" pitchFamily="49" charset="0"/>
              </a:rPr>
              <a:t>{true};</a:t>
            </a:r>
          </a:p>
          <a:p>
            <a:pPr marL="800100" lvl="2" indent="0">
              <a:buNone/>
            </a:pPr>
            <a:endParaRPr lang="en-US" sz="1300" dirty="0">
              <a:latin typeface="Consolas" panose="020B0609020204030204" pitchFamily="49" charset="0"/>
              <a:cs typeface="Consolas" panose="020B0609020204030204" pitchFamily="49" charset="0"/>
            </a:endParaRPr>
          </a:p>
          <a:p>
            <a:pPr marL="800100" lvl="2" indent="0">
              <a:buNone/>
            </a:pPr>
            <a:r>
              <a:rPr lang="en-US" sz="1300" dirty="0">
                <a:latin typeface="Consolas" panose="020B0609020204030204" pitchFamily="49" charset="0"/>
                <a:cs typeface="Consolas" panose="020B0609020204030204" pitchFamily="49" charset="0"/>
              </a:rPr>
              <a:t>    if ( n &lt;= 1 ) {</a:t>
            </a:r>
          </a:p>
          <a:p>
            <a:pPr marL="800100" lvl="2" indent="0">
              <a:buNone/>
            </a:pP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is_prime</a:t>
            </a:r>
            <a:r>
              <a:rPr lang="en-US" sz="1300" dirty="0">
                <a:latin typeface="Consolas" panose="020B0609020204030204" pitchFamily="49" charset="0"/>
                <a:cs typeface="Consolas" panose="020B0609020204030204" pitchFamily="49" charset="0"/>
              </a:rPr>
              <a:t> = false;</a:t>
            </a:r>
          </a:p>
          <a:p>
            <a:pPr marL="800100" lvl="2" indent="0">
              <a:buNone/>
            </a:pPr>
            <a:r>
              <a:rPr lang="en-US" sz="1300" dirty="0">
                <a:latin typeface="Consolas" panose="020B0609020204030204" pitchFamily="49" charset="0"/>
                <a:cs typeface="Consolas" panose="020B0609020204030204" pitchFamily="49" charset="0"/>
              </a:rPr>
              <a:t>    } else if ( n == 2 ) {</a:t>
            </a:r>
          </a:p>
          <a:p>
            <a:pPr marL="800100" lvl="2" indent="0">
              <a:buNone/>
            </a:pPr>
            <a:r>
              <a:rPr lang="en-US" sz="1300" dirty="0">
                <a:latin typeface="Consolas" panose="020B0609020204030204" pitchFamily="49" charset="0"/>
                <a:cs typeface="Consolas" panose="020B0609020204030204" pitchFamily="49" charset="0"/>
              </a:rPr>
              <a:t>        // Do nothing</a:t>
            </a:r>
          </a:p>
          <a:p>
            <a:pPr marL="800100" lvl="2" indent="0">
              <a:buNone/>
            </a:pPr>
            <a:r>
              <a:rPr lang="en-US" sz="1300" dirty="0">
                <a:latin typeface="Consolas" panose="020B0609020204030204" pitchFamily="49" charset="0"/>
                <a:cs typeface="Consolas" panose="020B0609020204030204" pitchFamily="49" charset="0"/>
              </a:rPr>
              <a:t>    } else if ( n%2 == 0 ) {</a:t>
            </a:r>
          </a:p>
          <a:p>
            <a:pPr marL="800100" lvl="2" indent="0">
              <a:buNone/>
            </a:pP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is_prime</a:t>
            </a:r>
            <a:r>
              <a:rPr lang="en-US" sz="1300" dirty="0">
                <a:latin typeface="Consolas" panose="020B0609020204030204" pitchFamily="49" charset="0"/>
                <a:cs typeface="Consolas" panose="020B0609020204030204" pitchFamily="49" charset="0"/>
              </a:rPr>
              <a:t> = false;</a:t>
            </a:r>
          </a:p>
          <a:p>
            <a:pPr marL="800100" lvl="2" indent="0">
              <a:buNone/>
            </a:pPr>
            <a:r>
              <a:rPr lang="en-US" sz="1300" dirty="0">
                <a:latin typeface="Consolas" panose="020B0609020204030204" pitchFamily="49" charset="0"/>
                <a:cs typeface="Consolas" panose="020B0609020204030204" pitchFamily="49" charset="0"/>
              </a:rPr>
              <a:t>    } else {</a:t>
            </a:r>
          </a:p>
          <a:p>
            <a:pPr marL="800100" lvl="2" indent="0">
              <a:buNone/>
            </a:pPr>
            <a:r>
              <a:rPr lang="en-US" sz="1300" dirty="0">
                <a:latin typeface="Consolas" panose="020B0609020204030204" pitchFamily="49" charset="0"/>
                <a:cs typeface="Consolas" panose="020B0609020204030204" pitchFamily="49" charset="0"/>
              </a:rPr>
              <a:t>        for ( </a:t>
            </a:r>
            <a:r>
              <a:rPr lang="en-US" sz="1300" dirty="0" err="1">
                <a:latin typeface="Consolas" panose="020B0609020204030204" pitchFamily="49" charset="0"/>
                <a:cs typeface="Consolas" panose="020B0609020204030204" pitchFamily="49" charset="0"/>
              </a:rPr>
              <a:t>int</a:t>
            </a:r>
            <a:r>
              <a:rPr lang="en-US" sz="1300" dirty="0">
                <a:latin typeface="Consolas" panose="020B0609020204030204" pitchFamily="49" charset="0"/>
                <a:cs typeface="Consolas" panose="020B0609020204030204" pitchFamily="49" charset="0"/>
              </a:rPr>
              <a:t> k{3}; k &lt; n; k += 2 ) {</a:t>
            </a:r>
          </a:p>
          <a:p>
            <a:pPr marL="800100" lvl="2" indent="0">
              <a:buNone/>
            </a:pPr>
            <a:r>
              <a:rPr lang="en-US" sz="1300" dirty="0">
                <a:latin typeface="Consolas" panose="020B0609020204030204" pitchFamily="49" charset="0"/>
                <a:cs typeface="Consolas" panose="020B0609020204030204" pitchFamily="49" charset="0"/>
              </a:rPr>
              <a:t>            if ( </a:t>
            </a:r>
            <a:r>
              <a:rPr lang="en-US" sz="1300" dirty="0" err="1">
                <a:latin typeface="Consolas" panose="020B0609020204030204" pitchFamily="49" charset="0"/>
                <a:cs typeface="Consolas" panose="020B0609020204030204" pitchFamily="49" charset="0"/>
              </a:rPr>
              <a:t>n%k</a:t>
            </a:r>
            <a:r>
              <a:rPr lang="en-US" sz="1300" dirty="0">
                <a:latin typeface="Consolas" panose="020B0609020204030204" pitchFamily="49" charset="0"/>
                <a:cs typeface="Consolas" panose="020B0609020204030204" pitchFamily="49" charset="0"/>
              </a:rPr>
              <a:t> == 0 ) {</a:t>
            </a:r>
          </a:p>
          <a:p>
            <a:pPr marL="800100" lvl="2" indent="0">
              <a:buNone/>
            </a:pP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is_prime</a:t>
            </a:r>
            <a:r>
              <a:rPr lang="en-US" sz="1300" dirty="0">
                <a:latin typeface="Consolas" panose="020B0609020204030204" pitchFamily="49" charset="0"/>
                <a:cs typeface="Consolas" panose="020B0609020204030204" pitchFamily="49" charset="0"/>
              </a:rPr>
              <a:t> = false;</a:t>
            </a:r>
          </a:p>
          <a:p>
            <a:pPr marL="800100" lvl="2" indent="0">
              <a:buNone/>
            </a:pPr>
            <a:r>
              <a:rPr lang="en-US" sz="1300" dirty="0">
                <a:latin typeface="Consolas" panose="020B0609020204030204" pitchFamily="49" charset="0"/>
                <a:cs typeface="Consolas" panose="020B0609020204030204" pitchFamily="49" charset="0"/>
              </a:rPr>
              <a:t>            }</a:t>
            </a:r>
          </a:p>
          <a:p>
            <a:pPr marL="800100" lvl="2" indent="0">
              <a:buNone/>
            </a:pPr>
            <a:r>
              <a:rPr lang="en-US" sz="1300" dirty="0">
                <a:latin typeface="Consolas" panose="020B0609020204030204" pitchFamily="49" charset="0"/>
                <a:cs typeface="Consolas" panose="020B0609020204030204" pitchFamily="49" charset="0"/>
              </a:rPr>
              <a:t>        }</a:t>
            </a:r>
          </a:p>
          <a:p>
            <a:pPr marL="800100" lvl="2" indent="0">
              <a:buNone/>
            </a:pPr>
            <a:r>
              <a:rPr lang="en-US" sz="1300" dirty="0">
                <a:latin typeface="Consolas" panose="020B0609020204030204" pitchFamily="49" charset="0"/>
                <a:cs typeface="Consolas" panose="020B0609020204030204" pitchFamily="49" charset="0"/>
              </a:rPr>
              <a:t>    }</a:t>
            </a:r>
          </a:p>
          <a:p>
            <a:pPr marL="800100" lvl="2" indent="0">
              <a:buNone/>
            </a:pPr>
            <a:endParaRPr lang="en-US" sz="700" dirty="0">
              <a:latin typeface="Consolas" panose="020B0609020204030204" pitchFamily="49" charset="0"/>
              <a:cs typeface="Consolas" panose="020B0609020204030204" pitchFamily="49" charset="0"/>
            </a:endParaRPr>
          </a:p>
          <a:p>
            <a:pPr marL="800100" lvl="2" indent="0">
              <a:buNone/>
            </a:pPr>
            <a:r>
              <a:rPr lang="en-US" sz="1300" dirty="0">
                <a:latin typeface="Consolas" panose="020B0609020204030204" pitchFamily="49" charset="0"/>
                <a:cs typeface="Consolas" panose="020B0609020204030204" pitchFamily="49" charset="0"/>
              </a:rPr>
              <a:t>    if ( </a:t>
            </a:r>
            <a:r>
              <a:rPr lang="en-US" sz="1300" dirty="0" err="1">
                <a:latin typeface="Consolas" panose="020B0609020204030204" pitchFamily="49" charset="0"/>
                <a:cs typeface="Consolas" panose="020B0609020204030204" pitchFamily="49" charset="0"/>
              </a:rPr>
              <a:t>is_prime</a:t>
            </a:r>
            <a:r>
              <a:rPr lang="en-US" sz="1300" dirty="0">
                <a:latin typeface="Consolas" panose="020B0609020204030204" pitchFamily="49" charset="0"/>
                <a:cs typeface="Consolas" panose="020B0609020204030204" pitchFamily="49" charset="0"/>
              </a:rPr>
              <a:t> ) {</a:t>
            </a:r>
          </a:p>
          <a:p>
            <a:pPr marL="800100" lvl="2" indent="0">
              <a:buNone/>
            </a:pP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std</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cout</a:t>
            </a:r>
            <a:r>
              <a:rPr lang="en-US" sz="1300" dirty="0">
                <a:latin typeface="Consolas" panose="020B0609020204030204" pitchFamily="49" charset="0"/>
                <a:cs typeface="Consolas" panose="020B0609020204030204" pitchFamily="49" charset="0"/>
              </a:rPr>
              <a:t> &lt;&lt; "The integer " &lt;&lt; n &lt;&lt; " is prime" &lt;&lt; </a:t>
            </a:r>
            <a:r>
              <a:rPr lang="en-US" sz="1300" dirty="0" err="1">
                <a:latin typeface="Consolas" panose="020B0609020204030204" pitchFamily="49" charset="0"/>
                <a:cs typeface="Consolas" panose="020B0609020204030204" pitchFamily="49" charset="0"/>
              </a:rPr>
              <a:t>std</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endl</a:t>
            </a:r>
            <a:r>
              <a:rPr lang="en-US" sz="1300" dirty="0">
                <a:latin typeface="Consolas" panose="020B0609020204030204" pitchFamily="49" charset="0"/>
                <a:cs typeface="Consolas" panose="020B0609020204030204" pitchFamily="49" charset="0"/>
              </a:rPr>
              <a:t>;</a:t>
            </a:r>
          </a:p>
          <a:p>
            <a:pPr marL="800100" lvl="2" indent="0">
              <a:buNone/>
            </a:pPr>
            <a:r>
              <a:rPr lang="en-US" sz="1300" dirty="0">
                <a:latin typeface="Consolas" panose="020B0609020204030204" pitchFamily="49" charset="0"/>
                <a:cs typeface="Consolas" panose="020B0609020204030204" pitchFamily="49" charset="0"/>
              </a:rPr>
              <a:t>    } else {</a:t>
            </a:r>
          </a:p>
          <a:p>
            <a:pPr marL="800100" lvl="2" indent="0">
              <a:buNone/>
            </a:pP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std</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cout</a:t>
            </a:r>
            <a:r>
              <a:rPr lang="en-US" sz="1300" dirty="0">
                <a:latin typeface="Consolas" panose="020B0609020204030204" pitchFamily="49" charset="0"/>
                <a:cs typeface="Consolas" panose="020B0609020204030204" pitchFamily="49" charset="0"/>
              </a:rPr>
              <a:t> &lt;&lt; "The integer " &lt;&lt; n &lt;&lt; " is not prime" &lt;&lt; </a:t>
            </a:r>
            <a:r>
              <a:rPr lang="en-US" sz="1300" dirty="0" err="1">
                <a:latin typeface="Consolas" panose="020B0609020204030204" pitchFamily="49" charset="0"/>
                <a:cs typeface="Consolas" panose="020B0609020204030204" pitchFamily="49" charset="0"/>
              </a:rPr>
              <a:t>std</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endl</a:t>
            </a:r>
            <a:r>
              <a:rPr lang="en-US" sz="1300" dirty="0">
                <a:latin typeface="Consolas" panose="020B0609020204030204" pitchFamily="49" charset="0"/>
                <a:cs typeface="Consolas" panose="020B0609020204030204" pitchFamily="49" charset="0"/>
              </a:rPr>
              <a:t>;</a:t>
            </a:r>
          </a:p>
          <a:p>
            <a:pPr marL="800100" lvl="2" indent="0">
              <a:buNone/>
            </a:pPr>
            <a:r>
              <a:rPr lang="en-US" sz="13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12630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update statements</a:t>
            </a:r>
            <a:endParaRPr lang="en-CA" dirty="0"/>
          </a:p>
        </p:txBody>
      </p:sp>
      <p:sp>
        <p:nvSpPr>
          <p:cNvPr id="3" name="Content Placeholder 2"/>
          <p:cNvSpPr>
            <a:spLocks noGrp="1"/>
          </p:cNvSpPr>
          <p:nvPr>
            <p:ph idx="1"/>
          </p:nvPr>
        </p:nvSpPr>
        <p:spPr/>
        <p:txBody>
          <a:bodyPr/>
          <a:lstStyle/>
          <a:p>
            <a:r>
              <a:rPr lang="en-US" dirty="0"/>
              <a:t>Here we use this loop variable in a calculation:</a:t>
            </a:r>
          </a:p>
          <a:p>
            <a:pPr marL="457200" lvl="1" indent="0">
              <a:buNone/>
            </a:pPr>
            <a:r>
              <a:rPr lang="en-US" dirty="0" err="1">
                <a:latin typeface="Consolas" panose="020B0609020204030204" pitchFamily="49" charset="0"/>
              </a:rPr>
              <a:t>int</a:t>
            </a:r>
            <a:r>
              <a:rPr lang="en-US" dirty="0">
                <a:latin typeface="Consolas" panose="020B0609020204030204" pitchFamily="49" charset="0"/>
              </a:rPr>
              <a:t> sum{0};</a:t>
            </a:r>
          </a:p>
          <a:p>
            <a:pPr marL="457200" lvl="1" indent="0">
              <a:buNone/>
            </a:pPr>
            <a:endParaRPr lang="en-US" dirty="0">
              <a:latin typeface="Consolas" panose="020B0609020204030204" pitchFamily="49" charset="0"/>
            </a:endParaRPr>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k{1}; k &lt;= 20; k *= 2 )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sum += k;</a:t>
            </a:r>
          </a:p>
          <a:p>
            <a:pPr marL="457200" lvl="1" indent="0">
              <a:buNone/>
            </a:pPr>
            <a:r>
              <a:rPr lang="en-US" dirty="0">
                <a:solidFill>
                  <a:srgbClr val="FF3399"/>
                </a:solidFill>
                <a:latin typeface="Consolas" panose="020B0609020204030204" pitchFamily="49" charset="0"/>
              </a:rPr>
              <a:t>}</a:t>
            </a:r>
          </a:p>
          <a:p>
            <a:pPr marL="457200" lvl="1" indent="0">
              <a:buNone/>
            </a:pPr>
            <a:endParaRPr lang="en-US" dirty="0">
              <a:solidFill>
                <a:srgbClr val="FF3399"/>
              </a:solidFill>
              <a:latin typeface="Consolas" panose="020B0609020204030204" pitchFamily="49" charset="0"/>
            </a:endParaRPr>
          </a:p>
          <a:p>
            <a:pPr marL="457200" lvl="1" indent="0">
              <a:buNone/>
            </a:pP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sum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p:txBody>
      </p:sp>
      <p:graphicFrame>
        <p:nvGraphicFramePr>
          <p:cNvPr id="14" name="Table 13"/>
          <p:cNvGraphicFramePr>
            <a:graphicFrameLocks noGrp="1"/>
          </p:cNvGraphicFramePr>
          <p:nvPr>
            <p:extLst>
              <p:ext uri="{D42A27DB-BD31-4B8C-83A1-F6EECF244321}">
                <p14:modId xmlns:p14="http://schemas.microsoft.com/office/powerpoint/2010/main" val="2435551022"/>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6" name="Rectangle 25"/>
          <p:cNvSpPr/>
          <p:nvPr/>
        </p:nvSpPr>
        <p:spPr>
          <a:xfrm>
            <a:off x="6228184" y="4024811"/>
            <a:ext cx="986167" cy="369332"/>
          </a:xfrm>
          <a:prstGeom prst="rect">
            <a:avLst/>
          </a:prstGeom>
        </p:spPr>
        <p:txBody>
          <a:bodyPr wrap="none">
            <a:spAutoFit/>
          </a:bodyPr>
          <a:lstStyle/>
          <a:p>
            <a:r>
              <a:rPr lang="en-US" dirty="0">
                <a:solidFill>
                  <a:srgbClr val="0070C0"/>
                </a:solidFill>
                <a:latin typeface="Georgia" panose="02040502050405020303" pitchFamily="18" charset="0"/>
              </a:rPr>
              <a:t>Output:</a:t>
            </a:r>
          </a:p>
        </p:txBody>
      </p:sp>
      <p:graphicFrame>
        <p:nvGraphicFramePr>
          <p:cNvPr id="16" name="Table 15"/>
          <p:cNvGraphicFramePr>
            <a:graphicFrameLocks noGrp="1"/>
          </p:cNvGraphicFramePr>
          <p:nvPr>
            <p:extLst>
              <p:ext uri="{D42A27DB-BD31-4B8C-83A1-F6EECF244321}">
                <p14:modId xmlns:p14="http://schemas.microsoft.com/office/powerpoint/2010/main" val="2124421087"/>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406368461"/>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267196076"/>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797149594"/>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851653307"/>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7</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4260740080"/>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7</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075076029"/>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126131666"/>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532019956"/>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3129456611"/>
              </p:ext>
            </p:extLst>
          </p:nvPr>
        </p:nvGraphicFramePr>
        <p:xfrm>
          <a:off x="6134231" y="263691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239398454"/>
              </p:ext>
            </p:extLst>
          </p:nvPr>
        </p:nvGraphicFramePr>
        <p:xfrm>
          <a:off x="6134231" y="3007752"/>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394878584"/>
              </p:ext>
            </p:extLst>
          </p:nvPr>
        </p:nvGraphicFramePr>
        <p:xfrm>
          <a:off x="6134231" y="3007752"/>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sum</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8" name="Rectangle 37"/>
          <p:cNvSpPr/>
          <p:nvPr/>
        </p:nvSpPr>
        <p:spPr>
          <a:xfrm>
            <a:off x="6524600" y="4355812"/>
            <a:ext cx="437940" cy="369332"/>
          </a:xfrm>
          <a:prstGeom prst="rect">
            <a:avLst/>
          </a:prstGeom>
        </p:spPr>
        <p:txBody>
          <a:bodyPr wrap="none">
            <a:spAutoFit/>
          </a:bodyPr>
          <a:lstStyle/>
          <a:p>
            <a:r>
              <a:rPr lang="en-US" dirty="0">
                <a:solidFill>
                  <a:srgbClr val="0070C0"/>
                </a:solidFill>
                <a:latin typeface="Consolas" panose="020B0609020204030204" pitchFamily="49" charset="0"/>
              </a:rPr>
              <a:t>31</a:t>
            </a:r>
          </a:p>
        </p:txBody>
      </p:sp>
      <p:sp>
        <p:nvSpPr>
          <p:cNvPr id="6" name="Rounded Rectangle 5"/>
          <p:cNvSpPr/>
          <p:nvPr/>
        </p:nvSpPr>
        <p:spPr>
          <a:xfrm>
            <a:off x="4262196" y="2658684"/>
            <a:ext cx="93610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14416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9"/>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0"/>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32"/>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33"/>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34"/>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Looping down</a:t>
            </a:r>
            <a:endParaRPr lang="en-CA" dirty="0"/>
          </a:p>
        </p:txBody>
      </p:sp>
      <p:sp>
        <p:nvSpPr>
          <p:cNvPr id="3" name="Content Placeholder 2"/>
          <p:cNvSpPr>
            <a:spLocks noGrp="1"/>
          </p:cNvSpPr>
          <p:nvPr>
            <p:ph idx="1"/>
          </p:nvPr>
        </p:nvSpPr>
        <p:spPr/>
        <p:txBody>
          <a:bodyPr/>
          <a:lstStyle/>
          <a:p>
            <a:r>
              <a:rPr lang="en-US" dirty="0"/>
              <a:t>You can also use this loop variable:</a:t>
            </a:r>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k{4}; k &gt;= 0;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cout</a:t>
            </a:r>
            <a:r>
              <a:rPr lang="en-US" dirty="0">
                <a:solidFill>
                  <a:srgbClr val="FF3399"/>
                </a:solidFill>
                <a:latin typeface="Consolas" panose="020B0609020204030204" pitchFamily="49" charset="0"/>
              </a:rPr>
              <a:t> &lt;&lt; k &lt;&lt;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endl</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a:t>
            </a:r>
          </a:p>
          <a:p>
            <a:pPr marL="457200" lvl="1" indent="0">
              <a:buNone/>
            </a:pPr>
            <a:endParaRPr lang="en-US" dirty="0">
              <a:solidFill>
                <a:srgbClr val="FF3399"/>
              </a:solidFill>
              <a:latin typeface="Consolas" panose="020B0609020204030204" pitchFamily="49" charset="0"/>
            </a:endParaRPr>
          </a:p>
          <a:p>
            <a:pPr lvl="1"/>
            <a:r>
              <a:rPr lang="en-US" dirty="0">
                <a:solidFill>
                  <a:prstClr val="black"/>
                </a:solidFill>
              </a:rPr>
              <a:t>A loop variable </a:t>
            </a:r>
            <a:r>
              <a:rPr lang="en-US" dirty="0">
                <a:solidFill>
                  <a:prstClr val="black"/>
                </a:solidFill>
                <a:latin typeface="Consolas" panose="020B0609020204030204" pitchFamily="49" charset="0"/>
              </a:rPr>
              <a:t>k</a:t>
            </a:r>
            <a:r>
              <a:rPr lang="en-US" dirty="0">
                <a:solidFill>
                  <a:prstClr val="black"/>
                </a:solidFill>
              </a:rPr>
              <a:t> is initialized with the value</a:t>
            </a:r>
          </a:p>
          <a:p>
            <a:pPr marL="457200" lvl="1" indent="0">
              <a:buNone/>
            </a:pPr>
            <a:endParaRPr lang="en-CA" dirty="0">
              <a:solidFill>
                <a:srgbClr val="FF3399"/>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108011570"/>
              </p:ext>
            </p:extLst>
          </p:nvPr>
        </p:nvGraphicFramePr>
        <p:xfrm>
          <a:off x="1043608"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5" name="Rectangle 14"/>
          <p:cNvSpPr/>
          <p:nvPr/>
        </p:nvSpPr>
        <p:spPr>
          <a:xfrm>
            <a:off x="7236296" y="2996952"/>
            <a:ext cx="311304" cy="369332"/>
          </a:xfrm>
          <a:prstGeom prst="rect">
            <a:avLst/>
          </a:prstGeom>
        </p:spPr>
        <p:txBody>
          <a:bodyPr wrap="none">
            <a:spAutoFit/>
          </a:bodyPr>
          <a:lstStyle/>
          <a:p>
            <a:r>
              <a:rPr lang="en-US" dirty="0">
                <a:solidFill>
                  <a:srgbClr val="0070C0"/>
                </a:solidFill>
                <a:latin typeface="Consolas" panose="020B0609020204030204" pitchFamily="49" charset="0"/>
              </a:rPr>
              <a:t>4</a:t>
            </a:r>
          </a:p>
        </p:txBody>
      </p:sp>
      <p:graphicFrame>
        <p:nvGraphicFramePr>
          <p:cNvPr id="19" name="Table 18"/>
          <p:cNvGraphicFramePr>
            <a:graphicFrameLocks noGrp="1"/>
          </p:cNvGraphicFramePr>
          <p:nvPr>
            <p:extLst>
              <p:ext uri="{D42A27DB-BD31-4B8C-83A1-F6EECF244321}">
                <p14:modId xmlns:p14="http://schemas.microsoft.com/office/powerpoint/2010/main" val="3143786734"/>
              </p:ext>
            </p:extLst>
          </p:nvPr>
        </p:nvGraphicFramePr>
        <p:xfrm>
          <a:off x="1043608"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0" name="Rectangle 19"/>
          <p:cNvSpPr/>
          <p:nvPr/>
        </p:nvSpPr>
        <p:spPr>
          <a:xfrm>
            <a:off x="7236296" y="3256468"/>
            <a:ext cx="311304" cy="369332"/>
          </a:xfrm>
          <a:prstGeom prst="rect">
            <a:avLst/>
          </a:prstGeom>
        </p:spPr>
        <p:txBody>
          <a:bodyPr wrap="none">
            <a:spAutoFit/>
          </a:bodyPr>
          <a:lstStyle/>
          <a:p>
            <a:r>
              <a:rPr lang="en-US" dirty="0">
                <a:solidFill>
                  <a:srgbClr val="0070C0"/>
                </a:solidFill>
                <a:latin typeface="Consolas" panose="020B0609020204030204" pitchFamily="49" charset="0"/>
              </a:rPr>
              <a:t>3</a:t>
            </a:r>
          </a:p>
        </p:txBody>
      </p:sp>
      <p:graphicFrame>
        <p:nvGraphicFramePr>
          <p:cNvPr id="21" name="Table 20"/>
          <p:cNvGraphicFramePr>
            <a:graphicFrameLocks noGrp="1"/>
          </p:cNvGraphicFramePr>
          <p:nvPr>
            <p:extLst>
              <p:ext uri="{D42A27DB-BD31-4B8C-83A1-F6EECF244321}">
                <p14:modId xmlns:p14="http://schemas.microsoft.com/office/powerpoint/2010/main" val="4028874992"/>
              </p:ext>
            </p:extLst>
          </p:nvPr>
        </p:nvGraphicFramePr>
        <p:xfrm>
          <a:off x="1043608"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 name="Rectangle 21"/>
          <p:cNvSpPr/>
          <p:nvPr/>
        </p:nvSpPr>
        <p:spPr>
          <a:xfrm>
            <a:off x="7236296" y="3524368"/>
            <a:ext cx="311304" cy="369332"/>
          </a:xfrm>
          <a:prstGeom prst="rect">
            <a:avLst/>
          </a:prstGeom>
        </p:spPr>
        <p:txBody>
          <a:bodyPr wrap="none">
            <a:spAutoFit/>
          </a:bodyPr>
          <a:lstStyle/>
          <a:p>
            <a:r>
              <a:rPr lang="en-US" dirty="0">
                <a:solidFill>
                  <a:srgbClr val="0070C0"/>
                </a:solidFill>
                <a:latin typeface="Consolas" panose="020B0609020204030204" pitchFamily="49" charset="0"/>
              </a:rPr>
              <a:t>2</a:t>
            </a:r>
          </a:p>
        </p:txBody>
      </p:sp>
      <p:graphicFrame>
        <p:nvGraphicFramePr>
          <p:cNvPr id="23" name="Table 22"/>
          <p:cNvGraphicFramePr>
            <a:graphicFrameLocks noGrp="1"/>
          </p:cNvGraphicFramePr>
          <p:nvPr>
            <p:extLst>
              <p:ext uri="{D42A27DB-BD31-4B8C-83A1-F6EECF244321}">
                <p14:modId xmlns:p14="http://schemas.microsoft.com/office/powerpoint/2010/main" val="38268625"/>
              </p:ext>
            </p:extLst>
          </p:nvPr>
        </p:nvGraphicFramePr>
        <p:xfrm>
          <a:off x="1043608"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4" name="Rectangle 23"/>
          <p:cNvSpPr/>
          <p:nvPr/>
        </p:nvSpPr>
        <p:spPr>
          <a:xfrm>
            <a:off x="7236296" y="3792268"/>
            <a:ext cx="311304" cy="369332"/>
          </a:xfrm>
          <a:prstGeom prst="rect">
            <a:avLst/>
          </a:prstGeom>
        </p:spPr>
        <p:txBody>
          <a:bodyPr wrap="none">
            <a:spAutoFit/>
          </a:bodyPr>
          <a:lstStyle/>
          <a:p>
            <a:r>
              <a:rPr lang="en-US" dirty="0">
                <a:solidFill>
                  <a:srgbClr val="0070C0"/>
                </a:solidFill>
                <a:latin typeface="Consolas" panose="020B0609020204030204" pitchFamily="49" charset="0"/>
              </a:rPr>
              <a:t>1</a:t>
            </a:r>
          </a:p>
        </p:txBody>
      </p:sp>
      <p:graphicFrame>
        <p:nvGraphicFramePr>
          <p:cNvPr id="25" name="Table 24"/>
          <p:cNvGraphicFramePr>
            <a:graphicFrameLocks noGrp="1"/>
          </p:cNvGraphicFramePr>
          <p:nvPr>
            <p:extLst>
              <p:ext uri="{D42A27DB-BD31-4B8C-83A1-F6EECF244321}">
                <p14:modId xmlns:p14="http://schemas.microsoft.com/office/powerpoint/2010/main" val="1149485995"/>
              </p:ext>
            </p:extLst>
          </p:nvPr>
        </p:nvGraphicFramePr>
        <p:xfrm>
          <a:off x="1043608"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6" name="Rectangle 25"/>
          <p:cNvSpPr/>
          <p:nvPr/>
        </p:nvSpPr>
        <p:spPr>
          <a:xfrm>
            <a:off x="7236296" y="4060168"/>
            <a:ext cx="311304" cy="369332"/>
          </a:xfrm>
          <a:prstGeom prst="rect">
            <a:avLst/>
          </a:prstGeom>
        </p:spPr>
        <p:txBody>
          <a:bodyPr wrap="none">
            <a:spAutoFit/>
          </a:bodyPr>
          <a:lstStyle/>
          <a:p>
            <a:r>
              <a:rPr lang="en-US" dirty="0">
                <a:solidFill>
                  <a:srgbClr val="0070C0"/>
                </a:solidFill>
                <a:latin typeface="Consolas" panose="020B0609020204030204" pitchFamily="49" charset="0"/>
              </a:rPr>
              <a:t>0</a:t>
            </a:r>
          </a:p>
        </p:txBody>
      </p:sp>
      <p:graphicFrame>
        <p:nvGraphicFramePr>
          <p:cNvPr id="27" name="Table 26"/>
          <p:cNvGraphicFramePr>
            <a:graphicFrameLocks noGrp="1"/>
          </p:cNvGraphicFramePr>
          <p:nvPr>
            <p:extLst>
              <p:ext uri="{D42A27DB-BD31-4B8C-83A1-F6EECF244321}">
                <p14:modId xmlns:p14="http://schemas.microsoft.com/office/powerpoint/2010/main" val="4260709739"/>
              </p:ext>
            </p:extLst>
          </p:nvPr>
        </p:nvGraphicFramePr>
        <p:xfrm>
          <a:off x="1043608"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6" name="Rectangle 15"/>
          <p:cNvSpPr/>
          <p:nvPr/>
        </p:nvSpPr>
        <p:spPr>
          <a:xfrm>
            <a:off x="6754185" y="2636912"/>
            <a:ext cx="986167" cy="369332"/>
          </a:xfrm>
          <a:prstGeom prst="rect">
            <a:avLst/>
          </a:prstGeom>
        </p:spPr>
        <p:txBody>
          <a:bodyPr wrap="none">
            <a:spAutoFit/>
          </a:bodyPr>
          <a:lstStyle/>
          <a:p>
            <a:r>
              <a:rPr lang="en-US" dirty="0">
                <a:solidFill>
                  <a:srgbClr val="0070C0"/>
                </a:solidFill>
                <a:latin typeface="Georgia" panose="02040502050405020303" pitchFamily="18" charset="0"/>
              </a:rPr>
              <a:t>Output:</a:t>
            </a:r>
          </a:p>
        </p:txBody>
      </p:sp>
      <p:sp>
        <p:nvSpPr>
          <p:cNvPr id="17" name="Rounded Rectangle 16"/>
          <p:cNvSpPr/>
          <p:nvPr/>
        </p:nvSpPr>
        <p:spPr>
          <a:xfrm>
            <a:off x="4118180" y="1977954"/>
            <a:ext cx="59783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13223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3"/>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25"/>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2" grpId="0"/>
      <p:bldP spid="24" grpId="0"/>
      <p:bldP spid="26"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Arbitrary starting and ending points</a:t>
            </a:r>
            <a:endParaRPr lang="en-CA" dirty="0"/>
          </a:p>
        </p:txBody>
      </p:sp>
      <p:sp>
        <p:nvSpPr>
          <p:cNvPr id="3" name="Content Placeholder 2"/>
          <p:cNvSpPr>
            <a:spLocks noGrp="1"/>
          </p:cNvSpPr>
          <p:nvPr>
            <p:ph idx="1"/>
          </p:nvPr>
        </p:nvSpPr>
        <p:spPr/>
        <p:txBody>
          <a:bodyPr/>
          <a:lstStyle/>
          <a:p>
            <a:r>
              <a:rPr lang="en-US" dirty="0"/>
              <a:t>Of course, your end-points need not be </a:t>
            </a:r>
            <a:r>
              <a:rPr lang="en-US" dirty="0">
                <a:latin typeface="Consolas" panose="020B0609020204030204" pitchFamily="49" charset="0"/>
              </a:rPr>
              <a:t>0</a:t>
            </a:r>
            <a:r>
              <a:rPr lang="en-US" dirty="0"/>
              <a:t> or </a:t>
            </a:r>
            <a:r>
              <a:rPr lang="en-US" dirty="0">
                <a:latin typeface="Consolas" panose="020B0609020204030204" pitchFamily="49" charset="0"/>
              </a:rPr>
              <a:t>1</a:t>
            </a:r>
            <a:r>
              <a:rPr lang="en-US" dirty="0"/>
              <a:t>:</a:t>
            </a:r>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k{256}; k &lt; 1024;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cout</a:t>
            </a:r>
            <a:r>
              <a:rPr lang="en-US" dirty="0">
                <a:solidFill>
                  <a:srgbClr val="FF3399"/>
                </a:solidFill>
                <a:latin typeface="Consolas" panose="020B0609020204030204" pitchFamily="49" charset="0"/>
              </a:rPr>
              <a:t> &lt;&lt; k &lt;&lt;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endl</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a:t>
            </a:r>
          </a:p>
          <a:p>
            <a:pPr lvl="1"/>
            <a:r>
              <a:rPr lang="en-US" dirty="0">
                <a:solidFill>
                  <a:prstClr val="black"/>
                </a:solidFill>
              </a:rPr>
              <a:t>Loops with </a:t>
            </a:r>
            <a:r>
              <a:rPr lang="en-US" dirty="0">
                <a:solidFill>
                  <a:prstClr val="black"/>
                </a:solidFill>
                <a:latin typeface="Consolas" panose="020B0609020204030204" pitchFamily="49" charset="0"/>
              </a:rPr>
              <a:t>k</a:t>
            </a:r>
            <a:r>
              <a:rPr lang="en-US" dirty="0">
                <a:solidFill>
                  <a:prstClr val="black"/>
                </a:solidFill>
              </a:rPr>
              <a:t> taking values from </a:t>
            </a:r>
            <a:r>
              <a:rPr lang="en-US" dirty="0">
                <a:solidFill>
                  <a:prstClr val="black"/>
                </a:solidFill>
                <a:latin typeface="Consolas" panose="020B0609020204030204" pitchFamily="49" charset="0"/>
              </a:rPr>
              <a:t>256</a:t>
            </a:r>
            <a:r>
              <a:rPr lang="en-US" dirty="0">
                <a:solidFill>
                  <a:prstClr val="black"/>
                </a:solidFill>
              </a:rPr>
              <a:t> up to </a:t>
            </a:r>
            <a:r>
              <a:rPr lang="en-US" dirty="0">
                <a:solidFill>
                  <a:prstClr val="black"/>
                </a:solidFill>
                <a:latin typeface="Consolas" panose="020B0609020204030204" pitchFamily="49" charset="0"/>
              </a:rPr>
              <a:t>1023</a:t>
            </a:r>
            <a:endParaRPr lang="en-US" dirty="0">
              <a:solidFill>
                <a:prstClr val="black"/>
              </a:solidFill>
            </a:endParaRPr>
          </a:p>
          <a:p>
            <a:endParaRPr lang="en-US" dirty="0"/>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k{256}; k &gt; 128;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cout</a:t>
            </a:r>
            <a:r>
              <a:rPr lang="en-US" dirty="0">
                <a:solidFill>
                  <a:srgbClr val="FF3399"/>
                </a:solidFill>
                <a:latin typeface="Consolas" panose="020B0609020204030204" pitchFamily="49" charset="0"/>
              </a:rPr>
              <a:t> &lt;&lt; k &lt;&lt;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endl</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a:t>
            </a:r>
          </a:p>
          <a:p>
            <a:pPr lvl="1"/>
            <a:r>
              <a:rPr lang="en-US" dirty="0">
                <a:solidFill>
                  <a:prstClr val="black"/>
                </a:solidFill>
              </a:rPr>
              <a:t>Loops with </a:t>
            </a:r>
            <a:r>
              <a:rPr lang="en-US" dirty="0">
                <a:solidFill>
                  <a:prstClr val="black"/>
                </a:solidFill>
                <a:latin typeface="Consolas" panose="020B0609020204030204" pitchFamily="49" charset="0"/>
              </a:rPr>
              <a:t>k</a:t>
            </a:r>
            <a:r>
              <a:rPr lang="en-US" dirty="0">
                <a:solidFill>
                  <a:prstClr val="black"/>
                </a:solidFill>
              </a:rPr>
              <a:t> taking values from </a:t>
            </a:r>
            <a:r>
              <a:rPr lang="en-US" dirty="0">
                <a:solidFill>
                  <a:prstClr val="black"/>
                </a:solidFill>
                <a:latin typeface="Consolas" panose="020B0609020204030204" pitchFamily="49" charset="0"/>
              </a:rPr>
              <a:t>256</a:t>
            </a:r>
            <a:r>
              <a:rPr lang="en-US" dirty="0">
                <a:solidFill>
                  <a:prstClr val="black"/>
                </a:solidFill>
              </a:rPr>
              <a:t> down to </a:t>
            </a:r>
            <a:r>
              <a:rPr lang="en-US" dirty="0">
                <a:solidFill>
                  <a:prstClr val="black"/>
                </a:solidFill>
                <a:latin typeface="Consolas" panose="020B0609020204030204" pitchFamily="49" charset="0"/>
              </a:rPr>
              <a:t>129</a:t>
            </a:r>
            <a:endParaRPr lang="en-US" dirty="0">
              <a:solidFill>
                <a:prstClr val="black"/>
              </a:solidFill>
            </a:endParaRPr>
          </a:p>
          <a:p>
            <a:pPr marL="457200" lvl="1" indent="0">
              <a:buNone/>
            </a:pPr>
            <a:endParaRPr lang="en-CA" dirty="0">
              <a:solidFill>
                <a:srgbClr val="FF3399"/>
              </a:solidFill>
            </a:endParaRPr>
          </a:p>
        </p:txBody>
      </p:sp>
    </p:spTree>
    <p:custDataLst>
      <p:tags r:id="rId1"/>
    </p:custDataLst>
    <p:extLst>
      <p:ext uri="{BB962C8B-B14F-4D97-AF65-F5344CB8AC3E}">
        <p14:creationId xmlns:p14="http://schemas.microsoft.com/office/powerpoint/2010/main" val="99501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important loop</a:t>
            </a:r>
            <a:endParaRPr lang="en-CA" dirty="0"/>
          </a:p>
        </p:txBody>
      </p:sp>
      <p:sp>
        <p:nvSpPr>
          <p:cNvPr id="3" name="Content Placeholder 2"/>
          <p:cNvSpPr>
            <a:spLocks noGrp="1"/>
          </p:cNvSpPr>
          <p:nvPr>
            <p:ph idx="1"/>
          </p:nvPr>
        </p:nvSpPr>
        <p:spPr/>
        <p:txBody>
          <a:bodyPr/>
          <a:lstStyle/>
          <a:p>
            <a:r>
              <a:rPr lang="en-US" dirty="0"/>
              <a:t>The most important loop you will see in this course:</a:t>
            </a:r>
          </a:p>
          <a:p>
            <a:pPr lvl="1"/>
            <a:r>
              <a:rPr lang="en-US" dirty="0"/>
              <a:t>Given any positive integer </a:t>
            </a:r>
            <a:r>
              <a:rPr lang="en-US" dirty="0">
                <a:latin typeface="Consolas" panose="020B0609020204030204" pitchFamily="49" charset="0"/>
              </a:rPr>
              <a:t>N</a:t>
            </a:r>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k{0}; k &lt; N;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cout</a:t>
            </a:r>
            <a:r>
              <a:rPr lang="en-US" dirty="0">
                <a:solidFill>
                  <a:srgbClr val="FF3399"/>
                </a:solidFill>
                <a:latin typeface="Consolas" panose="020B0609020204030204" pitchFamily="49" charset="0"/>
              </a:rPr>
              <a:t> &lt;&lt; k &lt;&lt;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endl</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a:t>
            </a:r>
          </a:p>
          <a:p>
            <a:pPr marL="457200" lvl="1" indent="0">
              <a:buNone/>
            </a:pPr>
            <a:r>
              <a:rPr lang="en-US" dirty="0">
                <a:solidFill>
                  <a:prstClr val="black"/>
                </a:solidFill>
              </a:rPr>
              <a:t>	loops with </a:t>
            </a:r>
            <a:r>
              <a:rPr lang="en-US" dirty="0">
                <a:solidFill>
                  <a:prstClr val="black"/>
                </a:solidFill>
                <a:latin typeface="Consolas" panose="020B0609020204030204" pitchFamily="49" charset="0"/>
              </a:rPr>
              <a:t>k</a:t>
            </a:r>
            <a:r>
              <a:rPr lang="en-US" dirty="0">
                <a:solidFill>
                  <a:prstClr val="black"/>
                </a:solidFill>
              </a:rPr>
              <a:t> taking values from </a:t>
            </a:r>
            <a:r>
              <a:rPr lang="en-US" dirty="0">
                <a:solidFill>
                  <a:prstClr val="black"/>
                </a:solidFill>
                <a:latin typeface="Consolas" panose="020B0609020204030204" pitchFamily="49" charset="0"/>
              </a:rPr>
              <a:t>0</a:t>
            </a:r>
            <a:r>
              <a:rPr lang="en-US" dirty="0">
                <a:solidFill>
                  <a:prstClr val="black"/>
                </a:solidFill>
              </a:rPr>
              <a:t> up to </a:t>
            </a:r>
            <a:r>
              <a:rPr lang="en-US" dirty="0">
                <a:solidFill>
                  <a:prstClr val="black"/>
                </a:solidFill>
                <a:latin typeface="Consolas" panose="020B0609020204030204" pitchFamily="49" charset="0"/>
              </a:rPr>
              <a:t>N – 1</a:t>
            </a:r>
          </a:p>
          <a:p>
            <a:pPr marL="457200" lvl="1" indent="0">
              <a:buNone/>
            </a:pPr>
            <a:endParaRPr lang="en-US" dirty="0">
              <a:solidFill>
                <a:prstClr val="black"/>
              </a:solidFill>
              <a:latin typeface="Consolas" panose="020B0609020204030204" pitchFamily="49" charset="0"/>
            </a:endParaRPr>
          </a:p>
          <a:p>
            <a:pPr lvl="1"/>
            <a:r>
              <a:rPr lang="en-US" dirty="0"/>
              <a:t>This is equivalent to:</a:t>
            </a:r>
            <a:endParaRPr lang="en-US" dirty="0">
              <a:latin typeface="Consolas" panose="020B0609020204030204" pitchFamily="49" charset="0"/>
            </a:endParaRPr>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k{0}; k != N;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cout</a:t>
            </a:r>
            <a:r>
              <a:rPr lang="en-US" dirty="0">
                <a:solidFill>
                  <a:srgbClr val="FF3399"/>
                </a:solidFill>
                <a:latin typeface="Consolas" panose="020B0609020204030204" pitchFamily="49" charset="0"/>
              </a:rPr>
              <a:t> &lt;&lt; k &lt;&lt;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endl</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a:t>
            </a:r>
            <a:endParaRPr lang="en-US" dirty="0"/>
          </a:p>
        </p:txBody>
      </p:sp>
      <p:sp>
        <p:nvSpPr>
          <p:cNvPr id="6" name="Rounded Rectangle 5"/>
          <p:cNvSpPr/>
          <p:nvPr/>
        </p:nvSpPr>
        <p:spPr>
          <a:xfrm>
            <a:off x="3066524" y="2309530"/>
            <a:ext cx="78539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3066524" y="4768688"/>
            <a:ext cx="894252"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56068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within loops</a:t>
            </a:r>
            <a:endParaRPr lang="en-CA" dirty="0"/>
          </a:p>
        </p:txBody>
      </p:sp>
      <p:sp>
        <p:nvSpPr>
          <p:cNvPr id="3" name="Content Placeholder 2"/>
          <p:cNvSpPr>
            <a:spLocks noGrp="1"/>
          </p:cNvSpPr>
          <p:nvPr>
            <p:ph idx="1"/>
          </p:nvPr>
        </p:nvSpPr>
        <p:spPr/>
        <p:txBody>
          <a:bodyPr/>
          <a:lstStyle/>
          <a:p>
            <a:r>
              <a:rPr lang="en-US" dirty="0"/>
              <a:t>Loops within loops:</a:t>
            </a:r>
          </a:p>
          <a:p>
            <a:pPr lvl="1"/>
            <a:r>
              <a:rPr lang="en-US" dirty="0"/>
              <a:t>Given two integers, </a:t>
            </a:r>
            <a:r>
              <a:rPr lang="en-US" dirty="0">
                <a:latin typeface="Consolas" panose="020B0609020204030204" pitchFamily="49" charset="0"/>
              </a:rPr>
              <a:t>m</a:t>
            </a:r>
            <a:r>
              <a:rPr lang="en-US" dirty="0"/>
              <a:t> and </a:t>
            </a:r>
            <a:r>
              <a:rPr lang="en-US" dirty="0">
                <a:latin typeface="Consolas" panose="020B0609020204030204" pitchFamily="49" charset="0"/>
              </a:rPr>
              <a:t>n</a:t>
            </a:r>
            <a:r>
              <a:rPr lang="en-US" dirty="0"/>
              <a:t>, create the following </a:t>
            </a:r>
            <a:r>
              <a:rPr lang="en-US" cap="small" dirty="0" err="1"/>
              <a:t>ascii</a:t>
            </a:r>
            <a:r>
              <a:rPr lang="en-US" dirty="0"/>
              <a:t> art:</a:t>
            </a:r>
          </a:p>
          <a:p>
            <a:pPr marL="857250" lvl="2" indent="0">
              <a:buNone/>
            </a:pPr>
            <a:endParaRPr lang="en-US" dirty="0">
              <a:latin typeface="Consolas" panose="020B0609020204030204" pitchFamily="49" charset="0"/>
            </a:endParaRP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 * * * * * * * * * * *</a:t>
            </a:r>
          </a:p>
          <a:p>
            <a:pPr marL="857250" lvl="2" indent="0">
              <a:buNone/>
            </a:pPr>
            <a:r>
              <a:rPr lang="en-US" dirty="0">
                <a:latin typeface="Consolas" panose="020B0609020204030204" pitchFamily="49" charset="0"/>
              </a:rPr>
              <a:t>* * * * * * * * * * * *</a:t>
            </a:r>
          </a:p>
          <a:p>
            <a:pPr marL="857250" lvl="2" indent="0">
              <a:buNone/>
            </a:pPr>
            <a:r>
              <a:rPr lang="en-US" dirty="0">
                <a:latin typeface="Consolas" panose="020B0609020204030204" pitchFamily="49" charset="0"/>
              </a:rPr>
              <a:t>* * * * * * * * * * * *</a:t>
            </a:r>
          </a:p>
          <a:p>
            <a:pPr marL="857250" lvl="2" indent="0">
              <a:buNone/>
            </a:pPr>
            <a:r>
              <a:rPr lang="en-US" dirty="0">
                <a:latin typeface="Consolas" panose="020B0609020204030204" pitchFamily="49" charset="0"/>
              </a:rPr>
              <a:t>* * * * * * * * * * * *</a:t>
            </a:r>
          </a:p>
          <a:p>
            <a:pPr marL="857250" lvl="2" indent="0">
              <a:buNone/>
            </a:pPr>
            <a:r>
              <a:rPr lang="en-US" dirty="0">
                <a:latin typeface="Consolas" panose="020B0609020204030204" pitchFamily="49" charset="0"/>
              </a:rPr>
              <a:t>* * * * * * * * * * * *</a:t>
            </a:r>
          </a:p>
          <a:p>
            <a:pPr marL="857250" lvl="2" indent="0">
              <a:buNone/>
            </a:pPr>
            <a:r>
              <a:rPr lang="en-US" dirty="0">
                <a:latin typeface="Consolas" panose="020B0609020204030204" pitchFamily="49" charset="0"/>
              </a:rPr>
              <a:t>* * * * * * * * * * * *</a:t>
            </a:r>
          </a:p>
          <a:p>
            <a:pPr marL="857250" lvl="2" indent="0">
              <a:buNone/>
            </a:pPr>
            <a:r>
              <a:rPr lang="en-US" dirty="0">
                <a:latin typeface="Consolas" panose="020B0609020204030204" pitchFamily="49" charset="0"/>
              </a:rPr>
              <a:t>* * * * * * * * * * * *</a:t>
            </a:r>
          </a:p>
          <a:p>
            <a:pPr marL="857250" lvl="2" indent="0">
              <a:buNone/>
            </a:pPr>
            <a:r>
              <a:rPr lang="en-US" dirty="0">
                <a:latin typeface="Consolas" panose="020B0609020204030204" pitchFamily="49" charset="0"/>
              </a:rPr>
              <a:t>* * * * * * * * * * * *</a:t>
            </a:r>
          </a:p>
        </p:txBody>
      </p:sp>
      <p:cxnSp>
        <p:nvCxnSpPr>
          <p:cNvPr id="5" name="Straight Arrow Connector 4"/>
          <p:cNvCxnSpPr/>
          <p:nvPr/>
        </p:nvCxnSpPr>
        <p:spPr>
          <a:xfrm>
            <a:off x="1187624" y="3047188"/>
            <a:ext cx="0" cy="2398036"/>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475656" y="2780928"/>
            <a:ext cx="2760578"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9512" y="3887760"/>
            <a:ext cx="856325" cy="369332"/>
          </a:xfrm>
          <a:prstGeom prst="rect">
            <a:avLst/>
          </a:prstGeom>
        </p:spPr>
        <p:txBody>
          <a:bodyPr wrap="none">
            <a:spAutoFit/>
          </a:bodyPr>
          <a:lstStyle/>
          <a:p>
            <a:r>
              <a:rPr lang="en-US" dirty="0">
                <a:latin typeface="Consolas" panose="020B0609020204030204" pitchFamily="49" charset="0"/>
              </a:rPr>
              <a:t>m</a:t>
            </a:r>
            <a:r>
              <a:rPr lang="en-US" dirty="0">
                <a:latin typeface="Georgia" panose="02040502050405020303" pitchFamily="18" charset="0"/>
              </a:rPr>
              <a:t> rows</a:t>
            </a:r>
            <a:endParaRPr lang="en-CA" dirty="0">
              <a:latin typeface="Georgia" panose="02040502050405020303" pitchFamily="18" charset="0"/>
            </a:endParaRPr>
          </a:p>
        </p:txBody>
      </p:sp>
      <p:sp>
        <p:nvSpPr>
          <p:cNvPr id="9" name="Rectangle 8"/>
          <p:cNvSpPr/>
          <p:nvPr/>
        </p:nvSpPr>
        <p:spPr>
          <a:xfrm>
            <a:off x="2113231" y="2348880"/>
            <a:ext cx="1234633"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columns</a:t>
            </a:r>
            <a:endParaRPr lang="en-CA" dirty="0">
              <a:latin typeface="Georgia" panose="02040502050405020303" pitchFamily="18" charset="0"/>
            </a:endParaRPr>
          </a:p>
        </p:txBody>
      </p:sp>
    </p:spTree>
    <p:extLst>
      <p:ext uri="{BB962C8B-B14F-4D97-AF65-F5344CB8AC3E}">
        <p14:creationId xmlns:p14="http://schemas.microsoft.com/office/powerpoint/2010/main" val="8820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within loops</a:t>
            </a:r>
            <a:endParaRPr lang="en-CA" dirty="0"/>
          </a:p>
        </p:txBody>
      </p:sp>
      <p:sp>
        <p:nvSpPr>
          <p:cNvPr id="3" name="Content Placeholder 2"/>
          <p:cNvSpPr>
            <a:spLocks noGrp="1"/>
          </p:cNvSpPr>
          <p:nvPr>
            <p:ph idx="1"/>
          </p:nvPr>
        </p:nvSpPr>
        <p:spPr/>
        <p:txBody>
          <a:bodyPr/>
          <a:lstStyle/>
          <a:p>
            <a:r>
              <a:rPr lang="en-US" dirty="0"/>
              <a:t>We will require a loop that prints each of the </a:t>
            </a:r>
            <a:r>
              <a:rPr lang="en-US" dirty="0">
                <a:latin typeface="Consolas" panose="020B0609020204030204" pitchFamily="49" charset="0"/>
              </a:rPr>
              <a:t>m</a:t>
            </a:r>
            <a:r>
              <a:rPr lang="en-US" dirty="0"/>
              <a:t> rows</a:t>
            </a:r>
          </a:p>
          <a:p>
            <a:pPr lvl="1"/>
            <a:r>
              <a:rPr lang="en-US" dirty="0"/>
              <a:t>This outer loop must run from </a:t>
            </a:r>
            <a:r>
              <a:rPr lang="en-US" dirty="0">
                <a:latin typeface="Consolas" panose="020B0609020204030204" pitchFamily="49" charset="0"/>
              </a:rPr>
              <a:t>1</a:t>
            </a:r>
            <a:r>
              <a:rPr lang="en-US" dirty="0"/>
              <a:t> to </a:t>
            </a:r>
            <a:r>
              <a:rPr lang="en-US" dirty="0">
                <a:latin typeface="Consolas" panose="020B0609020204030204" pitchFamily="49" charset="0"/>
              </a:rPr>
              <a:t>m</a:t>
            </a:r>
            <a:endParaRPr lang="en-US" dirty="0"/>
          </a:p>
          <a:p>
            <a:r>
              <a:rPr lang="en-US" dirty="0"/>
              <a:t>For each row, we must print </a:t>
            </a:r>
            <a:r>
              <a:rPr lang="en-US" dirty="0">
                <a:latin typeface="Consolas" panose="020B0609020204030204" pitchFamily="49" charset="0"/>
              </a:rPr>
              <a:t>n</a:t>
            </a:r>
            <a:r>
              <a:rPr lang="en-US" dirty="0"/>
              <a:t> asterisks</a:t>
            </a:r>
          </a:p>
          <a:p>
            <a:pPr lvl="1"/>
            <a:r>
              <a:rPr lang="en-US" dirty="0"/>
              <a:t>This requires an inner loop from </a:t>
            </a:r>
            <a:r>
              <a:rPr lang="en-US" dirty="0">
                <a:latin typeface="Consolas" panose="020B0609020204030204" pitchFamily="49" charset="0"/>
              </a:rPr>
              <a:t>1</a:t>
            </a:r>
            <a:r>
              <a:rPr lang="en-US" dirty="0"/>
              <a:t> to </a:t>
            </a:r>
            <a:r>
              <a:rPr lang="en-US" dirty="0">
                <a:latin typeface="Consolas" panose="020B0609020204030204" pitchFamily="49" charset="0"/>
              </a:rPr>
              <a:t>n</a:t>
            </a:r>
            <a:endParaRPr lang="en-US" dirty="0"/>
          </a:p>
          <a:p>
            <a:pPr lvl="1"/>
            <a:r>
              <a:rPr lang="en-US" dirty="0"/>
              <a:t>At the end of each execution of the inner loop,</a:t>
            </a:r>
          </a:p>
          <a:p>
            <a:pPr marL="457200" lvl="1" indent="0">
              <a:buNone/>
            </a:pPr>
            <a:r>
              <a:rPr lang="en-US" dirty="0"/>
              <a:t>	we must print an end-of-line</a:t>
            </a:r>
          </a:p>
        </p:txBody>
      </p:sp>
      <p:sp>
        <p:nvSpPr>
          <p:cNvPr id="10" name="Content Placeholder 2"/>
          <p:cNvSpPr txBox="1">
            <a:spLocks/>
          </p:cNvSpPr>
          <p:nvPr/>
        </p:nvSpPr>
        <p:spPr bwMode="auto">
          <a:xfrm>
            <a:off x="2258207" y="3861048"/>
            <a:ext cx="4269160" cy="3085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2" indent="0">
              <a:buFont typeface="Arial" charset="0"/>
              <a:buNone/>
            </a:pPr>
            <a:endParaRPr lang="en-US" dirty="0">
              <a:latin typeface="Consolas" panose="020B0609020204030204" pitchFamily="49" charset="0"/>
            </a:endParaRPr>
          </a:p>
          <a:p>
            <a:pPr marL="857250" lvl="2" indent="0">
              <a:buFont typeface="Arial" charset="0"/>
              <a:buNone/>
            </a:pPr>
            <a:r>
              <a:rPr lang="en-US" dirty="0">
                <a:latin typeface="Consolas" panose="020B0609020204030204" pitchFamily="49" charset="0"/>
              </a:rPr>
              <a:t>* * * * * * * * * * * *</a:t>
            </a:r>
          </a:p>
          <a:p>
            <a:pPr marL="857250" lvl="2" indent="0">
              <a:buFont typeface="Arial" charset="0"/>
              <a:buNone/>
            </a:pPr>
            <a:r>
              <a:rPr lang="en-US" dirty="0">
                <a:latin typeface="Consolas" panose="020B0609020204030204" pitchFamily="49" charset="0"/>
              </a:rPr>
              <a:t>* * * * * * * * * * * *</a:t>
            </a:r>
          </a:p>
          <a:p>
            <a:pPr marL="857250" lvl="2" indent="0">
              <a:buFont typeface="Arial" charset="0"/>
              <a:buNone/>
            </a:pPr>
            <a:r>
              <a:rPr lang="en-US" dirty="0">
                <a:latin typeface="Consolas" panose="020B0609020204030204" pitchFamily="49" charset="0"/>
              </a:rPr>
              <a:t>* * * * * * * * * * * *</a:t>
            </a:r>
          </a:p>
          <a:p>
            <a:pPr marL="857250" lvl="2" indent="0">
              <a:buFont typeface="Arial" charset="0"/>
              <a:buNone/>
            </a:pPr>
            <a:r>
              <a:rPr lang="en-US" dirty="0">
                <a:latin typeface="Consolas" panose="020B0609020204030204" pitchFamily="49" charset="0"/>
              </a:rPr>
              <a:t>* * * * * * * * * * * *</a:t>
            </a:r>
          </a:p>
          <a:p>
            <a:pPr marL="857250" lvl="2" indent="0">
              <a:buFont typeface="Arial" charset="0"/>
              <a:buNone/>
            </a:pPr>
            <a:r>
              <a:rPr lang="en-US" dirty="0">
                <a:latin typeface="Consolas" panose="020B0609020204030204" pitchFamily="49" charset="0"/>
              </a:rPr>
              <a:t>* * * * * * * * * * * *</a:t>
            </a:r>
          </a:p>
          <a:p>
            <a:pPr marL="857250" lvl="2" indent="0">
              <a:buFont typeface="Arial" charset="0"/>
              <a:buNone/>
            </a:pPr>
            <a:r>
              <a:rPr lang="en-US" dirty="0">
                <a:latin typeface="Consolas" panose="020B0609020204030204" pitchFamily="49" charset="0"/>
              </a:rPr>
              <a:t>* * * * * * * * * * * *</a:t>
            </a:r>
          </a:p>
          <a:p>
            <a:pPr marL="857250" lvl="2" indent="0">
              <a:buFont typeface="Arial" charset="0"/>
              <a:buNone/>
            </a:pPr>
            <a:r>
              <a:rPr lang="en-US" dirty="0">
                <a:latin typeface="Consolas" panose="020B0609020204030204" pitchFamily="49" charset="0"/>
              </a:rPr>
              <a:t>* * * * * * * * * * * *</a:t>
            </a:r>
          </a:p>
          <a:p>
            <a:pPr marL="857250" lvl="2" indent="0">
              <a:buFont typeface="Arial" charset="0"/>
              <a:buNone/>
            </a:pPr>
            <a:r>
              <a:rPr lang="en-US" dirty="0">
                <a:latin typeface="Consolas" panose="020B0609020204030204" pitchFamily="49" charset="0"/>
              </a:rPr>
              <a:t>* * * * * * * * * * * *</a:t>
            </a:r>
          </a:p>
        </p:txBody>
      </p:sp>
      <p:cxnSp>
        <p:nvCxnSpPr>
          <p:cNvPr id="11" name="Straight Arrow Connector 10"/>
          <p:cNvCxnSpPr/>
          <p:nvPr/>
        </p:nvCxnSpPr>
        <p:spPr>
          <a:xfrm>
            <a:off x="2977480" y="4310465"/>
            <a:ext cx="0" cy="2398036"/>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65512" y="4044205"/>
            <a:ext cx="2760578"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969368" y="5151037"/>
            <a:ext cx="856325" cy="369332"/>
          </a:xfrm>
          <a:prstGeom prst="rect">
            <a:avLst/>
          </a:prstGeom>
        </p:spPr>
        <p:txBody>
          <a:bodyPr wrap="none">
            <a:spAutoFit/>
          </a:bodyPr>
          <a:lstStyle/>
          <a:p>
            <a:r>
              <a:rPr lang="en-US" dirty="0">
                <a:latin typeface="Consolas" panose="020B0609020204030204" pitchFamily="49" charset="0"/>
              </a:rPr>
              <a:t>m</a:t>
            </a:r>
            <a:r>
              <a:rPr lang="en-US" dirty="0">
                <a:latin typeface="Georgia" panose="02040502050405020303" pitchFamily="18" charset="0"/>
              </a:rPr>
              <a:t> rows</a:t>
            </a:r>
            <a:endParaRPr lang="en-CA" dirty="0">
              <a:latin typeface="Georgia" panose="02040502050405020303" pitchFamily="18" charset="0"/>
            </a:endParaRPr>
          </a:p>
        </p:txBody>
      </p:sp>
      <p:sp>
        <p:nvSpPr>
          <p:cNvPr id="15" name="Rectangle 14"/>
          <p:cNvSpPr/>
          <p:nvPr/>
        </p:nvSpPr>
        <p:spPr>
          <a:xfrm>
            <a:off x="3903087" y="3612157"/>
            <a:ext cx="1234633"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columns</a:t>
            </a:r>
            <a:endParaRPr lang="en-CA" dirty="0">
              <a:latin typeface="Georgia" panose="02040502050405020303" pitchFamily="18" charset="0"/>
            </a:endParaRPr>
          </a:p>
        </p:txBody>
      </p:sp>
    </p:spTree>
    <p:custDataLst>
      <p:tags r:id="rId1"/>
    </p:custDataLst>
    <p:extLst>
      <p:ext uri="{BB962C8B-B14F-4D97-AF65-F5344CB8AC3E}">
        <p14:creationId xmlns:p14="http://schemas.microsoft.com/office/powerpoint/2010/main" val="3505980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lesson, we will:</a:t>
            </a:r>
          </a:p>
          <a:p>
            <a:pPr lvl="1"/>
            <a:r>
              <a:rPr lang="en-CA" dirty="0"/>
              <a:t>Introduce the concept of repetition and the for loop</a:t>
            </a:r>
          </a:p>
          <a:p>
            <a:pPr lvl="1"/>
            <a:r>
              <a:rPr lang="en-CA" dirty="0"/>
              <a:t>Look examples using the loop variable</a:t>
            </a:r>
          </a:p>
          <a:p>
            <a:pPr lvl="1"/>
            <a:r>
              <a:rPr lang="en-CA" dirty="0"/>
              <a:t>Author a program to determine if an integer is prime</a:t>
            </a:r>
          </a:p>
          <a:p>
            <a:pPr lvl="1"/>
            <a:r>
              <a:rPr lang="en-CA" dirty="0"/>
              <a:t>Consider the different variations of a for loop</a:t>
            </a:r>
          </a:p>
          <a:p>
            <a:pPr lvl="1"/>
            <a:r>
              <a:rPr lang="en-CA" dirty="0"/>
              <a:t>Look at three examples of a loop within a loop</a:t>
            </a:r>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within loops</a:t>
            </a:r>
            <a:endParaRPr lang="en-CA" dirty="0"/>
          </a:p>
        </p:txBody>
      </p:sp>
      <p:sp>
        <p:nvSpPr>
          <p:cNvPr id="3" name="Content Placeholder 2"/>
          <p:cNvSpPr>
            <a:spLocks noGrp="1"/>
          </p:cNvSpPr>
          <p:nvPr>
            <p:ph idx="1"/>
          </p:nvPr>
        </p:nvSpPr>
        <p:spPr/>
        <p:txBody>
          <a:bodyPr>
            <a:noAutofit/>
          </a:bodyPr>
          <a:lstStyle/>
          <a:p>
            <a:pPr marL="857250" lvl="2" indent="0">
              <a:buNone/>
            </a:pPr>
            <a:r>
              <a:rPr lang="en-US" sz="1550" dirty="0" err="1">
                <a:latin typeface="Consolas" panose="020B0609020204030204" pitchFamily="49" charset="0"/>
              </a:rPr>
              <a:t>int</a:t>
            </a:r>
            <a:r>
              <a:rPr lang="en-US" sz="1550" dirty="0">
                <a:latin typeface="Consolas" panose="020B0609020204030204" pitchFamily="49" charset="0"/>
              </a:rPr>
              <a:t> main() {</a:t>
            </a: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int</a:t>
            </a:r>
            <a:r>
              <a:rPr lang="en-US" sz="1550" dirty="0">
                <a:latin typeface="Consolas" panose="020B0609020204030204" pitchFamily="49" charset="0"/>
              </a:rPr>
              <a:t> m{};</a:t>
            </a: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int</a:t>
            </a:r>
            <a:r>
              <a:rPr lang="en-US" sz="1550" dirty="0">
                <a:latin typeface="Consolas" panose="020B0609020204030204" pitchFamily="49" charset="0"/>
              </a:rPr>
              <a:t> n{};</a:t>
            </a: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std</a:t>
            </a:r>
            <a:r>
              <a:rPr lang="en-US" sz="1550" dirty="0">
                <a:latin typeface="Consolas" panose="020B0609020204030204" pitchFamily="49" charset="0"/>
              </a:rPr>
              <a:t>::</a:t>
            </a:r>
            <a:r>
              <a:rPr lang="en-US" sz="1550" dirty="0" err="1">
                <a:latin typeface="Consolas" panose="020B0609020204030204" pitchFamily="49" charset="0"/>
              </a:rPr>
              <a:t>cout</a:t>
            </a:r>
            <a:r>
              <a:rPr lang="en-US" sz="1550" dirty="0">
                <a:latin typeface="Consolas" panose="020B0609020204030204" pitchFamily="49" charset="0"/>
              </a:rPr>
              <a:t> &lt;&lt; "Enter the number of rows: ";</a:t>
            </a: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std</a:t>
            </a:r>
            <a:r>
              <a:rPr lang="en-US" sz="1550" dirty="0">
                <a:latin typeface="Consolas" panose="020B0609020204030204" pitchFamily="49" charset="0"/>
              </a:rPr>
              <a:t>::</a:t>
            </a:r>
            <a:r>
              <a:rPr lang="en-US" sz="1550" dirty="0" err="1">
                <a:latin typeface="Consolas" panose="020B0609020204030204" pitchFamily="49" charset="0"/>
              </a:rPr>
              <a:t>cin</a:t>
            </a:r>
            <a:r>
              <a:rPr lang="en-US" sz="1550" dirty="0">
                <a:latin typeface="Consolas" panose="020B0609020204030204" pitchFamily="49" charset="0"/>
              </a:rPr>
              <a:t> &gt;&gt; m;</a:t>
            </a: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std</a:t>
            </a:r>
            <a:r>
              <a:rPr lang="en-US" sz="1550" dirty="0">
                <a:latin typeface="Consolas" panose="020B0609020204030204" pitchFamily="49" charset="0"/>
              </a:rPr>
              <a:t>::</a:t>
            </a:r>
            <a:r>
              <a:rPr lang="en-US" sz="1550" dirty="0" err="1">
                <a:latin typeface="Consolas" panose="020B0609020204030204" pitchFamily="49" charset="0"/>
              </a:rPr>
              <a:t>cout</a:t>
            </a:r>
            <a:r>
              <a:rPr lang="en-US" sz="1550" dirty="0">
                <a:latin typeface="Consolas" panose="020B0609020204030204" pitchFamily="49" charset="0"/>
              </a:rPr>
              <a:t> &lt;&lt; "Enter the number of columns: ";</a:t>
            </a: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std</a:t>
            </a:r>
            <a:r>
              <a:rPr lang="en-US" sz="1550" dirty="0">
                <a:latin typeface="Consolas" panose="020B0609020204030204" pitchFamily="49" charset="0"/>
              </a:rPr>
              <a:t>::</a:t>
            </a:r>
            <a:r>
              <a:rPr lang="en-US" sz="1550" dirty="0" err="1">
                <a:latin typeface="Consolas" panose="020B0609020204030204" pitchFamily="49" charset="0"/>
              </a:rPr>
              <a:t>cin</a:t>
            </a:r>
            <a:r>
              <a:rPr lang="en-US" sz="1550" dirty="0">
                <a:latin typeface="Consolas" panose="020B0609020204030204" pitchFamily="49" charset="0"/>
              </a:rPr>
              <a:t> &gt;&gt; n;</a:t>
            </a:r>
          </a:p>
          <a:p>
            <a:pPr marL="857250" lvl="2" indent="0">
              <a:buNone/>
            </a:pPr>
            <a:endParaRPr lang="en-US" sz="1550" dirty="0">
              <a:latin typeface="Consolas" panose="020B0609020204030204" pitchFamily="49" charset="0"/>
            </a:endParaRPr>
          </a:p>
          <a:p>
            <a:pPr marL="857250" lvl="2" indent="0">
              <a:buNone/>
            </a:pPr>
            <a:r>
              <a:rPr lang="en-US" sz="1550" dirty="0">
                <a:latin typeface="Consolas" panose="020B0609020204030204" pitchFamily="49" charset="0"/>
              </a:rPr>
              <a:t>    for ( </a:t>
            </a:r>
            <a:r>
              <a:rPr lang="en-US" sz="1550" dirty="0" err="1">
                <a:latin typeface="Consolas" panose="020B0609020204030204" pitchFamily="49" charset="0"/>
              </a:rPr>
              <a:t>int</a:t>
            </a:r>
            <a:r>
              <a:rPr lang="en-US" sz="1550" dirty="0">
                <a:latin typeface="Consolas" panose="020B0609020204030204" pitchFamily="49" charset="0"/>
              </a:rPr>
              <a:t> rows{1}; rows &lt;= m; ++rows ) {</a:t>
            </a:r>
          </a:p>
          <a:p>
            <a:pPr marL="857250" lvl="2" indent="0">
              <a:buNone/>
            </a:pPr>
            <a:r>
              <a:rPr lang="en-US" sz="1550" dirty="0">
                <a:latin typeface="Consolas" panose="020B0609020204030204" pitchFamily="49" charset="0"/>
              </a:rPr>
              <a:t>        </a:t>
            </a:r>
            <a:r>
              <a:rPr lang="en-CA" sz="1550" dirty="0">
                <a:latin typeface="Consolas" panose="020B0609020204030204" pitchFamily="49" charset="0"/>
              </a:rPr>
              <a:t>for ( </a:t>
            </a:r>
            <a:r>
              <a:rPr lang="en-CA" sz="1550" dirty="0" err="1">
                <a:latin typeface="Consolas" panose="020B0609020204030204" pitchFamily="49" charset="0"/>
              </a:rPr>
              <a:t>int</a:t>
            </a:r>
            <a:r>
              <a:rPr lang="en-CA" sz="1550" dirty="0">
                <a:latin typeface="Consolas" panose="020B0609020204030204" pitchFamily="49" charset="0"/>
              </a:rPr>
              <a:t> </a:t>
            </a:r>
            <a:r>
              <a:rPr lang="en-CA" sz="1550" dirty="0" err="1">
                <a:latin typeface="Consolas" panose="020B0609020204030204" pitchFamily="49" charset="0"/>
              </a:rPr>
              <a:t>colunms</a:t>
            </a:r>
            <a:r>
              <a:rPr lang="en-CA" sz="1550" dirty="0">
                <a:latin typeface="Consolas" panose="020B0609020204030204" pitchFamily="49" charset="0"/>
              </a:rPr>
              <a:t>{1}; columns &lt;= n; ++columns ) {</a:t>
            </a: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std</a:t>
            </a:r>
            <a:r>
              <a:rPr lang="en-US" sz="1550" dirty="0">
                <a:latin typeface="Consolas" panose="020B0609020204030204" pitchFamily="49" charset="0"/>
              </a:rPr>
              <a:t>::</a:t>
            </a:r>
            <a:r>
              <a:rPr lang="en-US" sz="1550" dirty="0" err="1">
                <a:latin typeface="Consolas" panose="020B0609020204030204" pitchFamily="49" charset="0"/>
              </a:rPr>
              <a:t>cout</a:t>
            </a:r>
            <a:r>
              <a:rPr lang="en-US" sz="1550" dirty="0">
                <a:latin typeface="Consolas" panose="020B0609020204030204" pitchFamily="49" charset="0"/>
              </a:rPr>
              <a:t> &lt;&lt; "* ";</a:t>
            </a:r>
          </a:p>
          <a:p>
            <a:pPr marL="857250" lvl="2" indent="0">
              <a:buNone/>
            </a:pPr>
            <a:r>
              <a:rPr lang="en-US" sz="1550" dirty="0">
                <a:latin typeface="Consolas" panose="020B0609020204030204" pitchFamily="49" charset="0"/>
              </a:rPr>
              <a:t>        }</a:t>
            </a:r>
          </a:p>
          <a:p>
            <a:pPr marL="857250" lvl="2" indent="0">
              <a:buNone/>
            </a:pPr>
            <a:endParaRPr lang="en-US" sz="1550" dirty="0">
              <a:latin typeface="Consolas" panose="020B0609020204030204" pitchFamily="49" charset="0"/>
            </a:endParaRPr>
          </a:p>
          <a:p>
            <a:pPr marL="857250" lvl="2" indent="0">
              <a:buNone/>
            </a:pPr>
            <a:r>
              <a:rPr lang="en-US" sz="1550" dirty="0">
                <a:latin typeface="Consolas" panose="020B0609020204030204" pitchFamily="49" charset="0"/>
              </a:rPr>
              <a:t>        </a:t>
            </a:r>
            <a:r>
              <a:rPr lang="en-US" sz="1550" dirty="0" err="1">
                <a:latin typeface="Consolas" panose="020B0609020204030204" pitchFamily="49" charset="0"/>
              </a:rPr>
              <a:t>std</a:t>
            </a:r>
            <a:r>
              <a:rPr lang="en-US" sz="1550" dirty="0">
                <a:latin typeface="Consolas" panose="020B0609020204030204" pitchFamily="49" charset="0"/>
              </a:rPr>
              <a:t>::</a:t>
            </a:r>
            <a:r>
              <a:rPr lang="en-US" sz="1550" dirty="0" err="1">
                <a:latin typeface="Consolas" panose="020B0609020204030204" pitchFamily="49" charset="0"/>
              </a:rPr>
              <a:t>cout</a:t>
            </a:r>
            <a:r>
              <a:rPr lang="en-US" sz="1550" dirty="0">
                <a:latin typeface="Consolas" panose="020B0609020204030204" pitchFamily="49" charset="0"/>
              </a:rPr>
              <a:t> &lt;&lt; </a:t>
            </a:r>
            <a:r>
              <a:rPr lang="en-US" sz="1550" dirty="0" err="1">
                <a:latin typeface="Consolas" panose="020B0609020204030204" pitchFamily="49" charset="0"/>
              </a:rPr>
              <a:t>std</a:t>
            </a:r>
            <a:r>
              <a:rPr lang="en-US" sz="1550" dirty="0">
                <a:latin typeface="Consolas" panose="020B0609020204030204" pitchFamily="49" charset="0"/>
              </a:rPr>
              <a:t>::</a:t>
            </a:r>
            <a:r>
              <a:rPr lang="en-US" sz="1550" dirty="0" err="1">
                <a:latin typeface="Consolas" panose="020B0609020204030204" pitchFamily="49" charset="0"/>
              </a:rPr>
              <a:t>endl</a:t>
            </a:r>
            <a:r>
              <a:rPr lang="en-US" sz="1550" dirty="0">
                <a:latin typeface="Consolas" panose="020B0609020204030204" pitchFamily="49" charset="0"/>
              </a:rPr>
              <a:t>;</a:t>
            </a:r>
          </a:p>
          <a:p>
            <a:pPr marL="857250" lvl="2" indent="0">
              <a:buNone/>
            </a:pPr>
            <a:r>
              <a:rPr lang="en-US" sz="1550" dirty="0">
                <a:latin typeface="Consolas" panose="020B0609020204030204" pitchFamily="49" charset="0"/>
              </a:rPr>
              <a:t>    }</a:t>
            </a:r>
          </a:p>
          <a:p>
            <a:pPr marL="857250" lvl="2" indent="0">
              <a:buNone/>
            </a:pPr>
            <a:endParaRPr lang="en-US" sz="1550" dirty="0">
              <a:latin typeface="Consolas" panose="020B0609020204030204" pitchFamily="49" charset="0"/>
            </a:endParaRPr>
          </a:p>
          <a:p>
            <a:pPr marL="857250" lvl="2" indent="0">
              <a:buNone/>
            </a:pPr>
            <a:r>
              <a:rPr lang="en-US" sz="1550" dirty="0">
                <a:latin typeface="Consolas" panose="020B0609020204030204" pitchFamily="49" charset="0"/>
              </a:rPr>
              <a:t>    return 0;</a:t>
            </a:r>
          </a:p>
          <a:p>
            <a:pPr marL="857250" lvl="2" indent="0">
              <a:buNone/>
            </a:pPr>
            <a:r>
              <a:rPr lang="en-US" sz="1550" dirty="0">
                <a:latin typeface="Consolas" panose="020B0609020204030204" pitchFamily="49" charset="0"/>
              </a:rPr>
              <a:t>}</a:t>
            </a:r>
          </a:p>
        </p:txBody>
      </p:sp>
      <p:sp>
        <p:nvSpPr>
          <p:cNvPr id="4" name="Rounded Rectangle 3"/>
          <p:cNvSpPr/>
          <p:nvPr/>
        </p:nvSpPr>
        <p:spPr>
          <a:xfrm>
            <a:off x="4057058" y="4426226"/>
            <a:ext cx="50405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27266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within loops</a:t>
            </a:r>
            <a:endParaRPr lang="en-CA" dirty="0"/>
          </a:p>
        </p:txBody>
      </p:sp>
      <p:sp>
        <p:nvSpPr>
          <p:cNvPr id="3" name="Content Placeholder 2"/>
          <p:cNvSpPr>
            <a:spLocks noGrp="1"/>
          </p:cNvSpPr>
          <p:nvPr>
            <p:ph idx="1"/>
          </p:nvPr>
        </p:nvSpPr>
        <p:spPr/>
        <p:txBody>
          <a:bodyPr/>
          <a:lstStyle/>
          <a:p>
            <a:r>
              <a:rPr lang="en-US" dirty="0"/>
              <a:t>Loops within loops:</a:t>
            </a:r>
          </a:p>
          <a:p>
            <a:pPr lvl="1"/>
            <a:r>
              <a:rPr lang="en-US" dirty="0"/>
              <a:t>Given one integer, </a:t>
            </a:r>
            <a:r>
              <a:rPr lang="en-US" dirty="0">
                <a:latin typeface="Consolas" panose="020B0609020204030204" pitchFamily="49" charset="0"/>
              </a:rPr>
              <a:t>n</a:t>
            </a:r>
            <a:r>
              <a:rPr lang="en-US" dirty="0"/>
              <a:t>, create the following </a:t>
            </a:r>
            <a:r>
              <a:rPr lang="en-US" cap="small" dirty="0" err="1"/>
              <a:t>ascii</a:t>
            </a:r>
            <a:r>
              <a:rPr lang="en-US" dirty="0"/>
              <a:t> art:</a:t>
            </a:r>
          </a:p>
          <a:p>
            <a:pPr marL="857250" lvl="2" indent="0">
              <a:buNone/>
            </a:pPr>
            <a:endParaRPr lang="en-US" dirty="0">
              <a:latin typeface="Consolas" panose="020B0609020204030204" pitchFamily="49" charset="0"/>
            </a:endParaRP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a:t>
            </a:r>
          </a:p>
          <a:p>
            <a:pPr marL="857250" lvl="2" indent="0">
              <a:buNone/>
            </a:pPr>
            <a:r>
              <a:rPr lang="en-US" dirty="0">
                <a:latin typeface="Consolas" panose="020B0609020204030204" pitchFamily="49" charset="0"/>
              </a:rPr>
              <a:t>* *</a:t>
            </a:r>
          </a:p>
          <a:p>
            <a:pPr marL="857250" lvl="2" indent="0">
              <a:buNone/>
            </a:pPr>
            <a:r>
              <a:rPr lang="en-US" dirty="0">
                <a:latin typeface="Consolas" panose="020B0609020204030204" pitchFamily="49" charset="0"/>
              </a:rPr>
              <a:t>* * *</a:t>
            </a:r>
          </a:p>
          <a:p>
            <a:pPr marL="857250" lvl="2" indent="0">
              <a:buNone/>
            </a:pPr>
            <a:r>
              <a:rPr lang="en-US" dirty="0">
                <a:latin typeface="Consolas" panose="020B0609020204030204" pitchFamily="49" charset="0"/>
              </a:rPr>
              <a:t>* * * *</a:t>
            </a:r>
          </a:p>
          <a:p>
            <a:pPr marL="857250" lvl="2" indent="0">
              <a:buNone/>
            </a:pPr>
            <a:r>
              <a:rPr lang="en-US" dirty="0">
                <a:latin typeface="Consolas" panose="020B0609020204030204" pitchFamily="49" charset="0"/>
              </a:rPr>
              <a:t>* * * * *</a:t>
            </a:r>
          </a:p>
          <a:p>
            <a:pPr marL="857250" lvl="2" indent="0">
              <a:buNone/>
            </a:pPr>
            <a:r>
              <a:rPr lang="en-US" dirty="0">
                <a:latin typeface="Consolas" panose="020B0609020204030204" pitchFamily="49" charset="0"/>
              </a:rPr>
              <a:t>* * * * * *</a:t>
            </a:r>
          </a:p>
        </p:txBody>
      </p:sp>
      <p:cxnSp>
        <p:nvCxnSpPr>
          <p:cNvPr id="5" name="Straight Arrow Connector 4"/>
          <p:cNvCxnSpPr/>
          <p:nvPr/>
        </p:nvCxnSpPr>
        <p:spPr>
          <a:xfrm>
            <a:off x="1187624" y="3047188"/>
            <a:ext cx="0" cy="1677956"/>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379374" y="2780928"/>
            <a:ext cx="1431776"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9512" y="3707740"/>
            <a:ext cx="856325"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rows</a:t>
            </a:r>
            <a:endParaRPr lang="en-CA" dirty="0">
              <a:latin typeface="Georgia" panose="02040502050405020303" pitchFamily="18" charset="0"/>
            </a:endParaRPr>
          </a:p>
        </p:txBody>
      </p:sp>
      <p:sp>
        <p:nvSpPr>
          <p:cNvPr id="9" name="Rectangle 8"/>
          <p:cNvSpPr/>
          <p:nvPr/>
        </p:nvSpPr>
        <p:spPr>
          <a:xfrm>
            <a:off x="1486542" y="2348880"/>
            <a:ext cx="1234633"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columns</a:t>
            </a:r>
            <a:endParaRPr lang="en-CA" dirty="0">
              <a:latin typeface="Georgia" panose="02040502050405020303" pitchFamily="18" charset="0"/>
            </a:endParaRPr>
          </a:p>
        </p:txBody>
      </p:sp>
      <p:sp>
        <p:nvSpPr>
          <p:cNvPr id="10" name="Rounded Rectangle 9"/>
          <p:cNvSpPr/>
          <p:nvPr/>
        </p:nvSpPr>
        <p:spPr>
          <a:xfrm>
            <a:off x="1357602" y="3282384"/>
            <a:ext cx="50405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1357602" y="4246985"/>
            <a:ext cx="1248410"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87576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within loops</a:t>
            </a:r>
            <a:endParaRPr lang="en-CA" dirty="0"/>
          </a:p>
        </p:txBody>
      </p:sp>
      <p:sp>
        <p:nvSpPr>
          <p:cNvPr id="3" name="Content Placeholder 2"/>
          <p:cNvSpPr>
            <a:spLocks noGrp="1"/>
          </p:cNvSpPr>
          <p:nvPr>
            <p:ph idx="1"/>
          </p:nvPr>
        </p:nvSpPr>
        <p:spPr>
          <a:xfrm>
            <a:off x="457200" y="1600200"/>
            <a:ext cx="8686800" cy="4525963"/>
          </a:xfrm>
        </p:spPr>
        <p:txBody>
          <a:bodyPr>
            <a:noAutofit/>
          </a:bodyPr>
          <a:lstStyle/>
          <a:p>
            <a:pPr marL="857250" lvl="2" indent="0">
              <a:buNone/>
            </a:pPr>
            <a:r>
              <a:rPr lang="en-US" sz="1600" dirty="0" err="1">
                <a:latin typeface="Consolas" panose="020B0609020204030204" pitchFamily="49" charset="0"/>
              </a:rPr>
              <a:t>int</a:t>
            </a:r>
            <a:r>
              <a:rPr lang="en-US" sz="1600" dirty="0">
                <a:latin typeface="Consolas" panose="020B0609020204030204" pitchFamily="49" charset="0"/>
              </a:rPr>
              <a:t> main()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int</a:t>
            </a:r>
            <a:r>
              <a:rPr lang="en-US" sz="1600" dirty="0">
                <a:latin typeface="Consolas" panose="020B0609020204030204" pitchFamily="49" charset="0"/>
              </a:rPr>
              <a:t> n{};</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"Enter the number of rows of the square matrix: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cin</a:t>
            </a:r>
            <a:r>
              <a:rPr lang="en-US" sz="1600" dirty="0">
                <a:latin typeface="Consolas" panose="020B0609020204030204" pitchFamily="49" charset="0"/>
              </a:rPr>
              <a:t> &gt;&gt; n;</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for ( </a:t>
            </a:r>
            <a:r>
              <a:rPr lang="en-US" sz="1600" dirty="0" err="1">
                <a:latin typeface="Consolas" panose="020B0609020204030204" pitchFamily="49" charset="0"/>
              </a:rPr>
              <a:t>int</a:t>
            </a:r>
            <a:r>
              <a:rPr lang="en-US" sz="1600" dirty="0">
                <a:latin typeface="Consolas" panose="020B0609020204030204" pitchFamily="49" charset="0"/>
              </a:rPr>
              <a:t> rows{1}; rows &lt;= n; ++rows ) {</a:t>
            </a:r>
          </a:p>
          <a:p>
            <a:pPr marL="857250" lvl="2" indent="0">
              <a:buNone/>
            </a:pPr>
            <a:r>
              <a:rPr lang="en-US" sz="1600" dirty="0">
                <a:latin typeface="Consolas" panose="020B0609020204030204" pitchFamily="49" charset="0"/>
              </a:rPr>
              <a:t>        </a:t>
            </a:r>
            <a:r>
              <a:rPr lang="en-CA" sz="1600" dirty="0">
                <a:latin typeface="Consolas" panose="020B0609020204030204" pitchFamily="49" charset="0"/>
              </a:rPr>
              <a:t>for ( </a:t>
            </a:r>
            <a:r>
              <a:rPr lang="en-CA" sz="1600" dirty="0" err="1">
                <a:latin typeface="Consolas" panose="020B0609020204030204" pitchFamily="49" charset="0"/>
              </a:rPr>
              <a:t>int</a:t>
            </a:r>
            <a:r>
              <a:rPr lang="en-CA" sz="1600" dirty="0">
                <a:latin typeface="Consolas" panose="020B0609020204030204" pitchFamily="49" charset="0"/>
              </a:rPr>
              <a:t> </a:t>
            </a:r>
            <a:r>
              <a:rPr lang="en-CA" sz="1600" dirty="0" err="1">
                <a:latin typeface="Consolas" panose="020B0609020204030204" pitchFamily="49" charset="0"/>
              </a:rPr>
              <a:t>colunms</a:t>
            </a:r>
            <a:r>
              <a:rPr lang="en-CA" sz="1600" dirty="0">
                <a:latin typeface="Consolas" panose="020B0609020204030204" pitchFamily="49" charset="0"/>
              </a:rPr>
              <a:t>{1}; columns &lt;= n; ++columns ) {</a:t>
            </a:r>
          </a:p>
          <a:p>
            <a:pPr marL="857250" lvl="2" indent="0">
              <a:buNone/>
            </a:pPr>
            <a:r>
              <a:rPr lang="en-US" sz="1600" dirty="0">
                <a:latin typeface="Consolas" panose="020B0609020204030204" pitchFamily="49" charset="0"/>
              </a:rPr>
              <a:t>            if ( columns &lt;= rows ) {</a:t>
            </a:r>
            <a:endParaRPr lang="en-CA" sz="1600" dirty="0">
              <a:latin typeface="Consolas" panose="020B0609020204030204" pitchFamily="49" charset="0"/>
            </a:endParaRP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 ";</a:t>
            </a:r>
          </a:p>
          <a:p>
            <a:pPr marL="857250" lvl="2" indent="0">
              <a:buNone/>
            </a:pPr>
            <a:r>
              <a:rPr lang="en-US" sz="1600" dirty="0">
                <a:latin typeface="Consolas" panose="020B0609020204030204" pitchFamily="49" charset="0"/>
              </a:rPr>
              <a:t>            }</a:t>
            </a:r>
          </a:p>
          <a:p>
            <a:pPr marL="857250" lvl="2" indent="0">
              <a:buNone/>
            </a:pPr>
            <a:r>
              <a:rPr lang="en-US" sz="1600" dirty="0">
                <a:latin typeface="Consolas" panose="020B0609020204030204" pitchFamily="49" charset="0"/>
              </a:rPr>
              <a:t>        }</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57250" lvl="2" indent="0">
              <a:buNone/>
            </a:pPr>
            <a:r>
              <a:rPr lang="en-US" sz="1600" dirty="0">
                <a:latin typeface="Consolas" panose="020B0609020204030204" pitchFamily="49" charset="0"/>
              </a:rPr>
              <a:t>    }</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return 0;</a:t>
            </a:r>
          </a:p>
          <a:p>
            <a:pPr marL="857250" lvl="2" indent="0">
              <a:buNone/>
            </a:pPr>
            <a:r>
              <a:rPr lang="en-US" sz="1600" dirty="0">
                <a:latin typeface="Consolas" panose="020B0609020204030204" pitchFamily="49" charset="0"/>
              </a:rPr>
              <a:t>}</a:t>
            </a:r>
          </a:p>
        </p:txBody>
      </p:sp>
    </p:spTree>
    <p:extLst>
      <p:ext uri="{BB962C8B-B14F-4D97-AF65-F5344CB8AC3E}">
        <p14:creationId xmlns:p14="http://schemas.microsoft.com/office/powerpoint/2010/main" val="34145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within loops</a:t>
            </a:r>
            <a:endParaRPr lang="en-CA" dirty="0"/>
          </a:p>
        </p:txBody>
      </p:sp>
      <p:sp>
        <p:nvSpPr>
          <p:cNvPr id="3" name="Content Placeholder 2"/>
          <p:cNvSpPr>
            <a:spLocks noGrp="1"/>
          </p:cNvSpPr>
          <p:nvPr>
            <p:ph idx="1"/>
          </p:nvPr>
        </p:nvSpPr>
        <p:spPr/>
        <p:txBody>
          <a:bodyPr/>
          <a:lstStyle/>
          <a:p>
            <a:r>
              <a:rPr lang="en-US" dirty="0"/>
              <a:t>Note, however,</a:t>
            </a:r>
          </a:p>
          <a:p>
            <a:pPr lvl="1"/>
            <a:r>
              <a:rPr lang="en-US" dirty="0"/>
              <a:t>In row 1, we print 1 asterisk</a:t>
            </a:r>
          </a:p>
          <a:p>
            <a:pPr lvl="1"/>
            <a:r>
              <a:rPr lang="en-US" dirty="0"/>
              <a:t>In row 2, we print 2 asterisks</a:t>
            </a:r>
          </a:p>
          <a:p>
            <a:pPr lvl="1"/>
            <a:r>
              <a:rPr lang="en-US" dirty="0"/>
              <a:t>In row 3, we print 3 asterisks</a:t>
            </a:r>
          </a:p>
          <a:p>
            <a:pPr marL="457200" lvl="1" indent="0">
              <a:buNone/>
            </a:pPr>
            <a:endParaRPr lang="en-US" dirty="0"/>
          </a:p>
          <a:p>
            <a:pPr lvl="1"/>
            <a:endParaRPr lang="en-US" dirty="0"/>
          </a:p>
          <a:p>
            <a:pPr marL="857250" lvl="2" indent="0">
              <a:buNone/>
            </a:pPr>
            <a:endParaRPr lang="en-US" dirty="0">
              <a:latin typeface="Consolas" panose="020B0609020204030204" pitchFamily="49" charset="0"/>
            </a:endParaRP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a:t>
            </a:r>
          </a:p>
          <a:p>
            <a:pPr marL="857250" lvl="2" indent="0">
              <a:buNone/>
            </a:pPr>
            <a:r>
              <a:rPr lang="en-US" dirty="0">
                <a:latin typeface="Consolas" panose="020B0609020204030204" pitchFamily="49" charset="0"/>
              </a:rPr>
              <a:t>* *</a:t>
            </a:r>
          </a:p>
          <a:p>
            <a:pPr marL="857250" lvl="2" indent="0">
              <a:buNone/>
            </a:pPr>
            <a:r>
              <a:rPr lang="en-US" dirty="0">
                <a:latin typeface="Consolas" panose="020B0609020204030204" pitchFamily="49" charset="0"/>
              </a:rPr>
              <a:t>* * *</a:t>
            </a:r>
          </a:p>
          <a:p>
            <a:pPr marL="857250" lvl="2" indent="0">
              <a:buNone/>
            </a:pPr>
            <a:r>
              <a:rPr lang="en-US" dirty="0">
                <a:latin typeface="Consolas" panose="020B0609020204030204" pitchFamily="49" charset="0"/>
              </a:rPr>
              <a:t>* * * *</a:t>
            </a:r>
          </a:p>
          <a:p>
            <a:pPr marL="857250" lvl="2" indent="0">
              <a:buNone/>
            </a:pPr>
            <a:r>
              <a:rPr lang="en-US" dirty="0">
                <a:latin typeface="Consolas" panose="020B0609020204030204" pitchFamily="49" charset="0"/>
              </a:rPr>
              <a:t>* * * * *</a:t>
            </a:r>
          </a:p>
          <a:p>
            <a:pPr marL="857250" lvl="2" indent="0">
              <a:buNone/>
            </a:pPr>
            <a:r>
              <a:rPr lang="en-US" dirty="0">
                <a:latin typeface="Consolas" panose="020B0609020204030204" pitchFamily="49" charset="0"/>
              </a:rPr>
              <a:t>* * * * * *</a:t>
            </a:r>
          </a:p>
        </p:txBody>
      </p:sp>
      <p:cxnSp>
        <p:nvCxnSpPr>
          <p:cNvPr id="5" name="Straight Arrow Connector 4"/>
          <p:cNvCxnSpPr/>
          <p:nvPr/>
        </p:nvCxnSpPr>
        <p:spPr>
          <a:xfrm>
            <a:off x="1187624" y="4509120"/>
            <a:ext cx="0" cy="1677956"/>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379374" y="4242860"/>
            <a:ext cx="1431776"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9512" y="5169672"/>
            <a:ext cx="856325"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rows</a:t>
            </a:r>
            <a:endParaRPr lang="en-CA" dirty="0">
              <a:latin typeface="Georgia" panose="02040502050405020303" pitchFamily="18" charset="0"/>
            </a:endParaRPr>
          </a:p>
        </p:txBody>
      </p:sp>
      <p:sp>
        <p:nvSpPr>
          <p:cNvPr id="9" name="Rectangle 8"/>
          <p:cNvSpPr/>
          <p:nvPr/>
        </p:nvSpPr>
        <p:spPr>
          <a:xfrm>
            <a:off x="1486542" y="3810812"/>
            <a:ext cx="1234633"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columns</a:t>
            </a:r>
            <a:endParaRPr lang="en-CA" dirty="0">
              <a:latin typeface="Georgia" panose="02040502050405020303" pitchFamily="18" charset="0"/>
            </a:endParaRPr>
          </a:p>
        </p:txBody>
      </p:sp>
    </p:spTree>
    <p:custDataLst>
      <p:tags r:id="rId1"/>
    </p:custDataLst>
    <p:extLst>
      <p:ext uri="{BB962C8B-B14F-4D97-AF65-F5344CB8AC3E}">
        <p14:creationId xmlns:p14="http://schemas.microsoft.com/office/powerpoint/2010/main" val="160627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Loops within loops</a:t>
            </a:r>
            <a:endParaRPr lang="en-CA" dirty="0"/>
          </a:p>
        </p:txBody>
      </p:sp>
      <p:sp>
        <p:nvSpPr>
          <p:cNvPr id="3" name="Content Placeholder 2"/>
          <p:cNvSpPr>
            <a:spLocks noGrp="1"/>
          </p:cNvSpPr>
          <p:nvPr>
            <p:ph idx="1"/>
          </p:nvPr>
        </p:nvSpPr>
        <p:spPr>
          <a:xfrm>
            <a:off x="457200" y="1600200"/>
            <a:ext cx="8686800" cy="4525963"/>
          </a:xfrm>
        </p:spPr>
        <p:txBody>
          <a:bodyPr>
            <a:noAutofit/>
          </a:bodyPr>
          <a:lstStyle/>
          <a:p>
            <a:pPr marL="857250" lvl="2" indent="0">
              <a:buNone/>
            </a:pPr>
            <a:r>
              <a:rPr lang="en-US" sz="1600" dirty="0" err="1">
                <a:latin typeface="Consolas" panose="020B0609020204030204" pitchFamily="49" charset="0"/>
              </a:rPr>
              <a:t>int</a:t>
            </a:r>
            <a:r>
              <a:rPr lang="en-US" sz="1600" dirty="0">
                <a:latin typeface="Consolas" panose="020B0609020204030204" pitchFamily="49" charset="0"/>
              </a:rPr>
              <a:t> main()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int</a:t>
            </a:r>
            <a:r>
              <a:rPr lang="en-US" sz="1600" dirty="0">
                <a:latin typeface="Consolas" panose="020B0609020204030204" pitchFamily="49" charset="0"/>
              </a:rPr>
              <a:t> n{};</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"Enter the number of rows of the square matrix: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cin</a:t>
            </a:r>
            <a:r>
              <a:rPr lang="en-US" sz="1600" dirty="0">
                <a:latin typeface="Consolas" panose="020B0609020204030204" pitchFamily="49" charset="0"/>
              </a:rPr>
              <a:t> &gt;&gt; n;</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for ( </a:t>
            </a:r>
            <a:r>
              <a:rPr lang="en-US" sz="1600" dirty="0" err="1">
                <a:latin typeface="Consolas" panose="020B0609020204030204" pitchFamily="49" charset="0"/>
              </a:rPr>
              <a:t>int</a:t>
            </a:r>
            <a:r>
              <a:rPr lang="en-US" sz="1600" dirty="0">
                <a:latin typeface="Consolas" panose="020B0609020204030204" pitchFamily="49" charset="0"/>
              </a:rPr>
              <a:t> rows{1}; rows &lt;= n; ++rows ) {</a:t>
            </a:r>
          </a:p>
          <a:p>
            <a:pPr marL="857250" lvl="2" indent="0">
              <a:buNone/>
            </a:pPr>
            <a:r>
              <a:rPr lang="en-US" sz="1600" dirty="0">
                <a:latin typeface="Consolas" panose="020B0609020204030204" pitchFamily="49" charset="0"/>
              </a:rPr>
              <a:t>        </a:t>
            </a:r>
            <a:r>
              <a:rPr lang="en-CA" sz="1600" dirty="0">
                <a:latin typeface="Consolas" panose="020B0609020204030204" pitchFamily="49" charset="0"/>
              </a:rPr>
              <a:t>for ( </a:t>
            </a:r>
            <a:r>
              <a:rPr lang="en-CA" sz="1600" dirty="0" err="1">
                <a:latin typeface="Consolas" panose="020B0609020204030204" pitchFamily="49" charset="0"/>
              </a:rPr>
              <a:t>int</a:t>
            </a:r>
            <a:r>
              <a:rPr lang="en-CA" sz="1600" dirty="0">
                <a:latin typeface="Consolas" panose="020B0609020204030204" pitchFamily="49" charset="0"/>
              </a:rPr>
              <a:t> </a:t>
            </a:r>
            <a:r>
              <a:rPr lang="en-CA" sz="1600" dirty="0" err="1">
                <a:latin typeface="Consolas" panose="020B0609020204030204" pitchFamily="49" charset="0"/>
              </a:rPr>
              <a:t>colunms</a:t>
            </a:r>
            <a:r>
              <a:rPr lang="en-CA" sz="1600" dirty="0">
                <a:latin typeface="Consolas" panose="020B0609020204030204" pitchFamily="49" charset="0"/>
              </a:rPr>
              <a:t>{1}; columns &lt;= rows; ++columns )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 ";</a:t>
            </a:r>
          </a:p>
          <a:p>
            <a:pPr marL="857250" lvl="2" indent="0">
              <a:buNone/>
            </a:pPr>
            <a:r>
              <a:rPr lang="en-US" sz="1600" dirty="0">
                <a:latin typeface="Consolas" panose="020B0609020204030204" pitchFamily="49" charset="0"/>
              </a:rPr>
              <a:t>        }</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57250" lvl="2" indent="0">
              <a:buNone/>
            </a:pPr>
            <a:r>
              <a:rPr lang="en-US" sz="1600" dirty="0">
                <a:latin typeface="Consolas" panose="020B0609020204030204" pitchFamily="49" charset="0"/>
              </a:rPr>
              <a:t>    }</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return 0;</a:t>
            </a:r>
          </a:p>
          <a:p>
            <a:pPr marL="857250" lvl="2" indent="0">
              <a:buNone/>
            </a:pPr>
            <a:r>
              <a:rPr lang="en-US" sz="1600" dirty="0">
                <a:latin typeface="Consolas" panose="020B0609020204030204" pitchFamily="49" charset="0"/>
              </a:rPr>
              <a:t>}</a:t>
            </a:r>
          </a:p>
        </p:txBody>
      </p:sp>
    </p:spTree>
    <p:custDataLst>
      <p:tags r:id="rId1"/>
    </p:custDataLst>
    <p:extLst>
      <p:ext uri="{BB962C8B-B14F-4D97-AF65-F5344CB8AC3E}">
        <p14:creationId xmlns:p14="http://schemas.microsoft.com/office/powerpoint/2010/main" val="1396954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statements</a:t>
            </a:r>
            <a:br>
              <a:rPr lang="en-US" dirty="0"/>
            </a:br>
            <a:r>
              <a:rPr lang="en-US" dirty="0"/>
              <a:t>within loops within loops</a:t>
            </a:r>
            <a:endParaRPr lang="en-CA" dirty="0"/>
          </a:p>
        </p:txBody>
      </p:sp>
      <p:sp>
        <p:nvSpPr>
          <p:cNvPr id="3" name="Content Placeholder 2"/>
          <p:cNvSpPr>
            <a:spLocks noGrp="1"/>
          </p:cNvSpPr>
          <p:nvPr>
            <p:ph idx="1"/>
          </p:nvPr>
        </p:nvSpPr>
        <p:spPr/>
        <p:txBody>
          <a:bodyPr/>
          <a:lstStyle/>
          <a:p>
            <a:r>
              <a:rPr lang="en-US" dirty="0"/>
              <a:t>Loops within loops:</a:t>
            </a:r>
          </a:p>
          <a:p>
            <a:pPr lvl="1"/>
            <a:r>
              <a:rPr lang="en-US" dirty="0"/>
              <a:t>Given one integer, </a:t>
            </a:r>
            <a:r>
              <a:rPr lang="en-US" dirty="0">
                <a:latin typeface="Consolas" panose="020B0609020204030204" pitchFamily="49" charset="0"/>
              </a:rPr>
              <a:t>n</a:t>
            </a:r>
            <a:r>
              <a:rPr lang="en-US" dirty="0"/>
              <a:t>, create the following </a:t>
            </a:r>
            <a:r>
              <a:rPr lang="en-US" cap="small" dirty="0" err="1"/>
              <a:t>ascii</a:t>
            </a:r>
            <a:r>
              <a:rPr lang="en-US" dirty="0"/>
              <a:t> art:</a:t>
            </a:r>
          </a:p>
          <a:p>
            <a:pPr marL="857250" lvl="2" indent="0">
              <a:buNone/>
            </a:pPr>
            <a:endParaRPr lang="en-US" dirty="0">
              <a:latin typeface="Consolas" panose="020B0609020204030204" pitchFamily="49" charset="0"/>
            </a:endParaRPr>
          </a:p>
          <a:p>
            <a:pPr marL="857250" lvl="2" indent="0">
              <a:buNone/>
            </a:pPr>
            <a:endParaRPr lang="en-US" dirty="0">
              <a:latin typeface="Consolas" panose="020B0609020204030204" pitchFamily="49" charset="0"/>
            </a:endParaRPr>
          </a:p>
          <a:p>
            <a:pPr marL="857250" lvl="2" indent="0">
              <a:buNone/>
            </a:pPr>
            <a:r>
              <a:rPr lang="en-US" dirty="0">
                <a:latin typeface="Consolas" panose="020B0609020204030204" pitchFamily="49" charset="0"/>
              </a:rPr>
              <a:t>o * * * * *</a:t>
            </a:r>
          </a:p>
          <a:p>
            <a:pPr marL="857250" lvl="2" indent="0">
              <a:buNone/>
            </a:pPr>
            <a:r>
              <a:rPr lang="en-US" dirty="0">
                <a:latin typeface="Consolas" panose="020B0609020204030204" pitchFamily="49" charset="0"/>
              </a:rPr>
              <a:t>  o * * * *</a:t>
            </a:r>
          </a:p>
          <a:p>
            <a:pPr marL="857250" lvl="2" indent="0">
              <a:buNone/>
            </a:pPr>
            <a:r>
              <a:rPr lang="en-US" dirty="0">
                <a:latin typeface="Consolas" panose="020B0609020204030204" pitchFamily="49" charset="0"/>
              </a:rPr>
              <a:t>    o * * *</a:t>
            </a:r>
          </a:p>
          <a:p>
            <a:pPr marL="857250" lvl="2" indent="0">
              <a:buNone/>
            </a:pPr>
            <a:r>
              <a:rPr lang="en-US" dirty="0">
                <a:latin typeface="Consolas" panose="020B0609020204030204" pitchFamily="49" charset="0"/>
              </a:rPr>
              <a:t>      o * *</a:t>
            </a:r>
          </a:p>
          <a:p>
            <a:pPr marL="857250" lvl="2" indent="0">
              <a:buNone/>
            </a:pPr>
            <a:r>
              <a:rPr lang="en-US" dirty="0">
                <a:latin typeface="Consolas" panose="020B0609020204030204" pitchFamily="49" charset="0"/>
              </a:rPr>
              <a:t>        o *</a:t>
            </a:r>
          </a:p>
          <a:p>
            <a:pPr marL="857250" lvl="2" indent="0">
              <a:buNone/>
            </a:pPr>
            <a:r>
              <a:rPr lang="en-US" dirty="0">
                <a:latin typeface="Consolas" panose="020B0609020204030204" pitchFamily="49" charset="0"/>
              </a:rPr>
              <a:t>          o</a:t>
            </a:r>
          </a:p>
        </p:txBody>
      </p:sp>
      <p:cxnSp>
        <p:nvCxnSpPr>
          <p:cNvPr id="5" name="Straight Arrow Connector 4"/>
          <p:cNvCxnSpPr/>
          <p:nvPr/>
        </p:nvCxnSpPr>
        <p:spPr>
          <a:xfrm>
            <a:off x="1187624" y="3047188"/>
            <a:ext cx="0" cy="1677956"/>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379374" y="2780928"/>
            <a:ext cx="1431776"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9512" y="3707740"/>
            <a:ext cx="856325"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rows</a:t>
            </a:r>
            <a:endParaRPr lang="en-CA" dirty="0">
              <a:latin typeface="Georgia" panose="02040502050405020303" pitchFamily="18" charset="0"/>
            </a:endParaRPr>
          </a:p>
        </p:txBody>
      </p:sp>
      <p:sp>
        <p:nvSpPr>
          <p:cNvPr id="9" name="Rectangle 8"/>
          <p:cNvSpPr/>
          <p:nvPr/>
        </p:nvSpPr>
        <p:spPr>
          <a:xfrm>
            <a:off x="1486542" y="2348880"/>
            <a:ext cx="1234633" cy="369332"/>
          </a:xfrm>
          <a:prstGeom prst="rect">
            <a:avLst/>
          </a:prstGeom>
        </p:spPr>
        <p:txBody>
          <a:bodyPr wrap="none">
            <a:spAutoFit/>
          </a:bodyPr>
          <a:lstStyle/>
          <a:p>
            <a:r>
              <a:rPr lang="en-US" dirty="0">
                <a:latin typeface="Consolas" panose="020B0609020204030204" pitchFamily="49" charset="0"/>
              </a:rPr>
              <a:t>n</a:t>
            </a:r>
            <a:r>
              <a:rPr lang="en-US" dirty="0">
                <a:latin typeface="Georgia" panose="02040502050405020303" pitchFamily="18" charset="0"/>
              </a:rPr>
              <a:t> columns</a:t>
            </a:r>
            <a:endParaRPr lang="en-CA" dirty="0">
              <a:latin typeface="Georgia" panose="02040502050405020303" pitchFamily="18" charset="0"/>
            </a:endParaRPr>
          </a:p>
        </p:txBody>
      </p:sp>
    </p:spTree>
    <p:extLst>
      <p:ext uri="{BB962C8B-B14F-4D97-AF65-F5344CB8AC3E}">
        <p14:creationId xmlns:p14="http://schemas.microsoft.com/office/powerpoint/2010/main" val="1083957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statements</a:t>
            </a:r>
            <a:br>
              <a:rPr lang="en-US" dirty="0"/>
            </a:br>
            <a:r>
              <a:rPr lang="en-US" dirty="0"/>
              <a:t>within loops within loops</a:t>
            </a:r>
            <a:endParaRPr lang="en-CA" dirty="0"/>
          </a:p>
        </p:txBody>
      </p:sp>
      <p:sp>
        <p:nvSpPr>
          <p:cNvPr id="3" name="Content Placeholder 2"/>
          <p:cNvSpPr>
            <a:spLocks noGrp="1"/>
          </p:cNvSpPr>
          <p:nvPr>
            <p:ph idx="1"/>
          </p:nvPr>
        </p:nvSpPr>
        <p:spPr/>
        <p:txBody>
          <a:bodyPr>
            <a:noAutofit/>
          </a:bodyPr>
          <a:lstStyle/>
          <a:p>
            <a:pPr marL="857250" lvl="2" indent="0">
              <a:buNone/>
            </a:pPr>
            <a:r>
              <a:rPr lang="en-US" sz="1600" dirty="0">
                <a:latin typeface="Consolas" panose="020B0609020204030204" pitchFamily="49" charset="0"/>
              </a:rPr>
              <a:t>    for ( </a:t>
            </a:r>
            <a:r>
              <a:rPr lang="en-US" sz="1600" dirty="0" err="1">
                <a:latin typeface="Consolas" panose="020B0609020204030204" pitchFamily="49" charset="0"/>
              </a:rPr>
              <a:t>int</a:t>
            </a:r>
            <a:r>
              <a:rPr lang="en-US" sz="1600" dirty="0">
                <a:latin typeface="Consolas" panose="020B0609020204030204" pitchFamily="49" charset="0"/>
              </a:rPr>
              <a:t> rows{1}; rows &lt;= n; ++rows ) {</a:t>
            </a:r>
          </a:p>
          <a:p>
            <a:pPr marL="857250" lvl="2" indent="0">
              <a:buNone/>
            </a:pPr>
            <a:r>
              <a:rPr lang="en-US" sz="1600" dirty="0">
                <a:latin typeface="Consolas" panose="020B0609020204030204" pitchFamily="49" charset="0"/>
              </a:rPr>
              <a:t>        </a:t>
            </a:r>
            <a:r>
              <a:rPr lang="en-CA" sz="1600" dirty="0">
                <a:latin typeface="Consolas" panose="020B0609020204030204" pitchFamily="49" charset="0"/>
              </a:rPr>
              <a:t>for ( </a:t>
            </a:r>
            <a:r>
              <a:rPr lang="en-CA" sz="1600" dirty="0" err="1">
                <a:latin typeface="Consolas" panose="020B0609020204030204" pitchFamily="49" charset="0"/>
              </a:rPr>
              <a:t>int</a:t>
            </a:r>
            <a:r>
              <a:rPr lang="en-CA" sz="1600" dirty="0">
                <a:latin typeface="Consolas" panose="020B0609020204030204" pitchFamily="49" charset="0"/>
              </a:rPr>
              <a:t> </a:t>
            </a:r>
            <a:r>
              <a:rPr lang="en-CA" sz="1600" dirty="0" err="1">
                <a:latin typeface="Consolas" panose="020B0609020204030204" pitchFamily="49" charset="0"/>
              </a:rPr>
              <a:t>colunms</a:t>
            </a:r>
            <a:r>
              <a:rPr lang="en-CA" sz="1600" dirty="0">
                <a:latin typeface="Consolas" panose="020B0609020204030204" pitchFamily="49" charset="0"/>
              </a:rPr>
              <a:t>{1}; columns &lt;= n; ++columns ) {</a:t>
            </a:r>
          </a:p>
          <a:p>
            <a:pPr marL="857250" lvl="2" indent="0">
              <a:buNone/>
            </a:pPr>
            <a:r>
              <a:rPr lang="en-US" sz="1600" dirty="0">
                <a:latin typeface="Consolas" panose="020B0609020204030204" pitchFamily="49" charset="0"/>
              </a:rPr>
              <a:t>            if ( columns &lt; rows )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  ";</a:t>
            </a:r>
          </a:p>
          <a:p>
            <a:pPr marL="857250" lvl="2" indent="0">
              <a:buNone/>
            </a:pPr>
            <a:r>
              <a:rPr lang="en-US" sz="1600" dirty="0">
                <a:latin typeface="Consolas" panose="020B0609020204030204" pitchFamily="49" charset="0"/>
              </a:rPr>
              <a:t>            } else if ( columns == rows )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"o ";</a:t>
            </a:r>
          </a:p>
          <a:p>
            <a:pPr marL="857250" lvl="2" indent="0">
              <a:buNone/>
            </a:pPr>
            <a:r>
              <a:rPr lang="en-US" sz="1600" dirty="0">
                <a:latin typeface="Consolas" panose="020B0609020204030204" pitchFamily="49" charset="0"/>
              </a:rPr>
              <a:t>            } else {</a:t>
            </a: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 ";</a:t>
            </a:r>
          </a:p>
          <a:p>
            <a:pPr marL="857250" lvl="2" indent="0">
              <a:buNone/>
            </a:pPr>
            <a:r>
              <a:rPr lang="en-US" sz="1600" dirty="0">
                <a:latin typeface="Consolas" panose="020B0609020204030204" pitchFamily="49" charset="0"/>
              </a:rPr>
              <a:t>            }</a:t>
            </a:r>
          </a:p>
          <a:p>
            <a:pPr marL="857250" lvl="2" indent="0">
              <a:buNone/>
            </a:pPr>
            <a:r>
              <a:rPr lang="en-US" sz="1600" dirty="0">
                <a:latin typeface="Consolas" panose="020B0609020204030204" pitchFamily="49" charset="0"/>
              </a:rPr>
              <a:t>        }</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57250" lvl="2" indent="0">
              <a:buNone/>
            </a:pPr>
            <a:r>
              <a:rPr lang="en-US" sz="1600" dirty="0">
                <a:latin typeface="Consolas" panose="020B0609020204030204" pitchFamily="49" charset="0"/>
              </a:rPr>
              <a:t>    }</a:t>
            </a:r>
          </a:p>
          <a:p>
            <a:pPr marL="857250" lvl="2" indent="0">
              <a:buNone/>
            </a:pPr>
            <a:endParaRPr lang="en-US" sz="1600" dirty="0">
              <a:latin typeface="Consolas" panose="020B0609020204030204" pitchFamily="49" charset="0"/>
            </a:endParaRPr>
          </a:p>
          <a:p>
            <a:pPr marL="85725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p:txBody>
      </p:sp>
    </p:spTree>
    <p:extLst>
      <p:ext uri="{BB962C8B-B14F-4D97-AF65-F5344CB8AC3E}">
        <p14:creationId xmlns:p14="http://schemas.microsoft.com/office/powerpoint/2010/main" val="195595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loops within loops</a:t>
            </a:r>
            <a:endParaRPr lang="en-CA" dirty="0"/>
          </a:p>
        </p:txBody>
      </p:sp>
      <p:sp>
        <p:nvSpPr>
          <p:cNvPr id="3" name="Content Placeholder 2"/>
          <p:cNvSpPr>
            <a:spLocks noGrp="1"/>
          </p:cNvSpPr>
          <p:nvPr>
            <p:ph idx="1"/>
          </p:nvPr>
        </p:nvSpPr>
        <p:spPr/>
        <p:txBody>
          <a:bodyPr/>
          <a:lstStyle/>
          <a:p>
            <a:r>
              <a:rPr lang="en-US" dirty="0"/>
              <a:t>These sound like silly games, but these algorithms are all essential for implementations of linear algebra algorithms</a:t>
            </a:r>
          </a:p>
          <a:p>
            <a:pPr lvl="1"/>
            <a:r>
              <a:rPr lang="en-US" dirty="0"/>
              <a:t>Initializing the entries of an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n</a:t>
            </a:r>
            <a:r>
              <a:rPr lang="en-US" i="1" dirty="0"/>
              <a:t> </a:t>
            </a:r>
            <a:r>
              <a:rPr lang="en-US" dirty="0"/>
              <a:t>matrix</a:t>
            </a:r>
          </a:p>
          <a:p>
            <a:pPr lvl="1"/>
            <a:r>
              <a:rPr lang="en-US" dirty="0"/>
              <a:t>Multiplying an </a:t>
            </a:r>
            <a:r>
              <a:rPr lang="en-US" i="1" dirty="0">
                <a:latin typeface="Times New Roman" panose="02020603050405020304" pitchFamily="18" charset="0"/>
                <a:cs typeface="Times New Roman" panose="02020603050405020304" pitchFamily="18" charset="0"/>
              </a:rPr>
              <a:t>n</a:t>
            </a:r>
            <a:r>
              <a:rPr lang="en-US" dirty="0"/>
              <a:t>-dimensional vector by a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n</a:t>
            </a:r>
            <a:r>
              <a:rPr lang="en-US" i="1" dirty="0"/>
              <a:t> </a:t>
            </a:r>
            <a:r>
              <a:rPr lang="en-US" dirty="0"/>
              <a:t>matrix</a:t>
            </a:r>
          </a:p>
          <a:p>
            <a:pPr lvl="1"/>
            <a:r>
              <a:rPr lang="en-US" dirty="0"/>
              <a:t>Performing Gaussian elimination on a system of </a:t>
            </a:r>
            <a:r>
              <a:rPr lang="en-US" i="1" dirty="0"/>
              <a:t>n</a:t>
            </a:r>
            <a:r>
              <a:rPr lang="en-US" dirty="0"/>
              <a:t> linear equations in </a:t>
            </a:r>
            <a:r>
              <a:rPr lang="en-US" i="1" dirty="0"/>
              <a:t>n</a:t>
            </a:r>
            <a:r>
              <a:rPr lang="en-US" dirty="0"/>
              <a:t> unknowns</a:t>
            </a:r>
          </a:p>
          <a:p>
            <a:pPr lvl="1"/>
            <a:r>
              <a:rPr lang="en-US" dirty="0"/>
              <a:t>Using backward substitution to find a solution to such a system in row-echelon form</a:t>
            </a:r>
          </a:p>
          <a:p>
            <a:pPr lvl="1"/>
            <a:r>
              <a:rPr lang="en-US" dirty="0"/>
              <a:t>Multiplying an </a:t>
            </a:r>
            <a:r>
              <a:rPr lang="en-US" i="1" dirty="0">
                <a:latin typeface="Times New Roman" panose="02020603050405020304" pitchFamily="18" charset="0"/>
                <a:cs typeface="Times New Roman" panose="02020603050405020304" pitchFamily="18" charset="0"/>
              </a:rPr>
              <a:t>ℓ</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m</a:t>
            </a:r>
            <a:r>
              <a:rPr lang="en-US" i="1" dirty="0"/>
              <a:t> </a:t>
            </a:r>
            <a:r>
              <a:rPr lang="en-US" dirty="0"/>
              <a:t>matrix and a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n</a:t>
            </a:r>
            <a:r>
              <a:rPr lang="en-US" i="1" dirty="0"/>
              <a:t> </a:t>
            </a:r>
            <a:r>
              <a:rPr lang="en-US" dirty="0"/>
              <a:t>matrix</a:t>
            </a:r>
          </a:p>
          <a:p>
            <a:pPr lvl="1"/>
            <a:endParaRPr lang="en-US" dirty="0"/>
          </a:p>
          <a:p>
            <a:pPr lvl="1"/>
            <a:endParaRPr lang="en-US" dirty="0"/>
          </a:p>
          <a:p>
            <a:endParaRPr lang="en-US" dirty="0"/>
          </a:p>
        </p:txBody>
      </p:sp>
    </p:spTree>
    <p:extLst>
      <p:ext uri="{BB962C8B-B14F-4D97-AF65-F5344CB8AC3E}">
        <p14:creationId xmlns:p14="http://schemas.microsoft.com/office/powerpoint/2010/main" val="70821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CA" dirty="0"/>
              <a:t>Understand how to construct and run a for loop</a:t>
            </a:r>
          </a:p>
          <a:p>
            <a:pPr lvl="1"/>
            <a:r>
              <a:rPr lang="en-US" dirty="0"/>
              <a:t>Know how to use the loop variable within the loop body</a:t>
            </a:r>
            <a:endParaRPr lang="en-CA" dirty="0"/>
          </a:p>
          <a:p>
            <a:pPr lvl="1"/>
            <a:r>
              <a:rPr lang="en-US" dirty="0"/>
              <a:t>Understand how we can determine if an integer is prime in C++</a:t>
            </a:r>
            <a:endParaRPr lang="en-CA" dirty="0"/>
          </a:p>
          <a:p>
            <a:pPr lvl="2"/>
            <a:r>
              <a:rPr lang="en-CA" dirty="0"/>
              <a:t>We will see more efficient algorithms later</a:t>
            </a:r>
          </a:p>
          <a:p>
            <a:pPr lvl="1"/>
            <a:r>
              <a:rPr lang="en-US" dirty="0"/>
              <a:t>Know that the initial value, the conditional statement, and the update statement can all be modified as necessary</a:t>
            </a:r>
          </a:p>
          <a:p>
            <a:pPr lvl="1"/>
            <a:r>
              <a:rPr lang="en-US" dirty="0"/>
              <a:t>Understand why a loop may be used inside another loop</a:t>
            </a:r>
          </a:p>
          <a:p>
            <a:pPr lvl="2"/>
            <a:r>
              <a:rPr lang="en-US" dirty="0"/>
              <a:t>Especially with applications in linear algebra</a:t>
            </a:r>
          </a:p>
          <a:p>
            <a:pPr lvl="2"/>
            <a:r>
              <a:rPr lang="en-US" dirty="0"/>
              <a:t>This includes some that require loops within loops within loops</a:t>
            </a:r>
          </a:p>
          <a:p>
            <a:pPr lvl="1"/>
            <a:r>
              <a:rPr lang="en-US" dirty="0"/>
              <a:t>Know that the inner loop can also depend on the loop variable of an outer loop</a:t>
            </a:r>
            <a:endParaRPr lang="en-CA" dirty="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	Wikipedia</a:t>
            </a:r>
          </a:p>
          <a:p>
            <a:pPr marL="0" indent="0">
              <a:buNone/>
            </a:pPr>
            <a:r>
              <a:rPr lang="en-CA" sz="1800" dirty="0"/>
              <a:t>	</a:t>
            </a:r>
            <a:r>
              <a:rPr lang="en-CA" sz="1800" dirty="0">
                <a:hlinkClick r:id="rId2"/>
              </a:rPr>
              <a:t>https://en.wikipedia.org/wiki/For_loop</a:t>
            </a:r>
            <a:endParaRPr lang="en-CA" sz="1800" dirty="0"/>
          </a:p>
          <a:p>
            <a:pPr marL="0" indent="0">
              <a:buNone/>
            </a:pPr>
            <a:r>
              <a:rPr lang="en-CA" sz="1800" dirty="0"/>
              <a:t>[2]	cplusplus.com</a:t>
            </a:r>
          </a:p>
          <a:p>
            <a:pPr marL="0" indent="0">
              <a:buNone/>
            </a:pPr>
            <a:r>
              <a:rPr lang="en-CA" sz="1800" dirty="0"/>
              <a:t>	</a:t>
            </a:r>
            <a:r>
              <a:rPr lang="en-CA" sz="1800" dirty="0">
                <a:hlinkClick r:id="rId3"/>
              </a:rPr>
              <a:t>http://www.cplusplus.com/doc/tutorial/control/</a:t>
            </a:r>
            <a:endParaRPr lang="en-CA" sz="1800" dirty="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Repetition statements</a:t>
            </a:r>
          </a:p>
        </p:txBody>
      </p:sp>
      <p:sp>
        <p:nvSpPr>
          <p:cNvPr id="3" name="Content Placeholder 2"/>
          <p:cNvSpPr>
            <a:spLocks noGrp="1"/>
          </p:cNvSpPr>
          <p:nvPr>
            <p:ph idx="1"/>
          </p:nvPr>
        </p:nvSpPr>
        <p:spPr/>
        <p:txBody>
          <a:bodyPr/>
          <a:lstStyle/>
          <a:p>
            <a:r>
              <a:rPr lang="en-CA" dirty="0"/>
              <a:t>Suppose we wanted to repeat an action a fixed number of times</a:t>
            </a:r>
          </a:p>
          <a:p>
            <a:pPr marL="457200" lvl="1" indent="0">
              <a:buNone/>
            </a:pPr>
            <a:r>
              <a:rPr lang="en-US" dirty="0">
                <a:latin typeface="Consolas" panose="020B0609020204030204" pitchFamily="49" charset="0"/>
              </a:rPr>
              <a:t>#include &lt;</a:t>
            </a:r>
            <a:r>
              <a:rPr lang="en-US" dirty="0" err="1">
                <a:latin typeface="Consolas" panose="020B0609020204030204" pitchFamily="49" charset="0"/>
              </a:rPr>
              <a:t>iostream</a:t>
            </a:r>
            <a:r>
              <a:rPr lang="en-US" dirty="0">
                <a:latin typeface="Consolas" panose="020B0609020204030204" pitchFamily="49" charset="0"/>
              </a:rPr>
              <a:t>&gt;</a:t>
            </a:r>
          </a:p>
          <a:p>
            <a:pPr marL="457200" lvl="1" indent="0">
              <a:buNone/>
            </a:pPr>
            <a:endParaRPr lang="en-US" dirty="0">
              <a:latin typeface="Consolas" panose="020B0609020204030204" pitchFamily="49" charset="0"/>
            </a:endParaRPr>
          </a:p>
          <a:p>
            <a:pPr marL="457200" lvl="1" indent="0">
              <a:buNone/>
            </a:pPr>
            <a:r>
              <a:rPr lang="en-US" dirty="0">
                <a:latin typeface="Consolas" panose="020B0609020204030204" pitchFamily="49" charset="0"/>
              </a:rPr>
              <a:t>// Function declarations</a:t>
            </a:r>
          </a:p>
          <a:p>
            <a:pPr marL="457200" lvl="1" indent="0">
              <a:buNone/>
            </a:pPr>
            <a:r>
              <a:rPr lang="en-US" dirty="0" err="1">
                <a:latin typeface="Consolas" panose="020B0609020204030204" pitchFamily="49" charset="0"/>
              </a:rPr>
              <a:t>int</a:t>
            </a:r>
            <a:r>
              <a:rPr lang="en-US" dirty="0">
                <a:latin typeface="Consolas" panose="020B0609020204030204" pitchFamily="49" charset="0"/>
              </a:rPr>
              <a:t> main();</a:t>
            </a:r>
          </a:p>
          <a:p>
            <a:pPr marL="457200" lvl="1" indent="0">
              <a:buNone/>
            </a:pPr>
            <a:endParaRPr lang="en-US" dirty="0">
              <a:latin typeface="Consolas" panose="020B0609020204030204" pitchFamily="49" charset="0"/>
            </a:endParaRPr>
          </a:p>
          <a:p>
            <a:pPr marL="457200" lvl="1" indent="0">
              <a:buNone/>
            </a:pPr>
            <a:r>
              <a:rPr lang="en-US" dirty="0">
                <a:latin typeface="Consolas" panose="020B0609020204030204" pitchFamily="49" charset="0"/>
              </a:rPr>
              <a:t>// Function definitions</a:t>
            </a:r>
          </a:p>
          <a:p>
            <a:pPr marL="457200" lvl="1" indent="0">
              <a:buNone/>
            </a:pPr>
            <a:r>
              <a:rPr lang="en-US" dirty="0" err="1">
                <a:latin typeface="Consolas" panose="020B0609020204030204" pitchFamily="49" charset="0"/>
              </a:rPr>
              <a:t>int</a:t>
            </a:r>
            <a:r>
              <a:rPr lang="en-US" dirty="0">
                <a:latin typeface="Consolas" panose="020B0609020204030204" pitchFamily="49" charset="0"/>
              </a:rPr>
              <a:t> main() {</a:t>
            </a:r>
          </a:p>
          <a:p>
            <a:pPr marL="457200" lvl="1" indent="0">
              <a:buNone/>
            </a:pPr>
            <a:r>
              <a:rPr lang="en-US" dirty="0">
                <a:latin typeface="Consolas" panose="020B0609020204030204" pitchFamily="49" charset="0"/>
              </a:rPr>
              <a:t>    for ( </a:t>
            </a:r>
            <a:r>
              <a:rPr lang="en-US" dirty="0" err="1">
                <a:latin typeface="Consolas" panose="020B0609020204030204" pitchFamily="49" charset="0"/>
              </a:rPr>
              <a:t>int</a:t>
            </a:r>
            <a:r>
              <a:rPr lang="en-US" dirty="0">
                <a:latin typeface="Consolas" panose="020B0609020204030204" pitchFamily="49" charset="0"/>
              </a:rPr>
              <a:t> k{1}; k &lt;= 10; ++k ) {</a:t>
            </a:r>
          </a:p>
          <a:p>
            <a:pPr marL="457200" lvl="1" indent="0">
              <a:buNone/>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"Hello!"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marL="457200" lvl="1" indent="0">
              <a:buNone/>
            </a:pPr>
            <a:r>
              <a:rPr lang="en-US" dirty="0">
                <a:latin typeface="Consolas" panose="020B0609020204030204" pitchFamily="49" charset="0"/>
              </a:rPr>
              <a:t>    }</a:t>
            </a:r>
          </a:p>
          <a:p>
            <a:pPr marL="457200" lvl="1" indent="0">
              <a:buNone/>
            </a:pPr>
            <a:endParaRPr lang="en-US" dirty="0">
              <a:latin typeface="Consolas" panose="020B0609020204030204" pitchFamily="49" charset="0"/>
            </a:endParaRPr>
          </a:p>
          <a:p>
            <a:pPr marL="457200" lvl="1" indent="0">
              <a:buNone/>
            </a:pPr>
            <a:r>
              <a:rPr lang="en-US" dirty="0">
                <a:latin typeface="Consolas" panose="020B0609020204030204" pitchFamily="49" charset="0"/>
              </a:rPr>
              <a:t>    return 0;</a:t>
            </a:r>
          </a:p>
          <a:p>
            <a:pPr marL="457200" lvl="1" indent="0">
              <a:buNone/>
            </a:pPr>
            <a:r>
              <a:rPr lang="en-US" dirty="0">
                <a:latin typeface="Consolas" panose="020B0609020204030204" pitchFamily="49" charset="0"/>
              </a:rPr>
              <a:t>}</a:t>
            </a:r>
            <a:endParaRPr lang="en-CA" dirty="0">
              <a:latin typeface="Consolas" panose="020B0609020204030204" pitchFamily="49" charset="0"/>
            </a:endParaRPr>
          </a:p>
        </p:txBody>
      </p:sp>
      <p:sp>
        <p:nvSpPr>
          <p:cNvPr id="4" name="Rectangle 3"/>
          <p:cNvSpPr/>
          <p:nvPr/>
        </p:nvSpPr>
        <p:spPr>
          <a:xfrm>
            <a:off x="7020272" y="2305903"/>
            <a:ext cx="986167" cy="369332"/>
          </a:xfrm>
          <a:prstGeom prst="rect">
            <a:avLst/>
          </a:prstGeom>
        </p:spPr>
        <p:txBody>
          <a:bodyPr wrap="none">
            <a:spAutoFit/>
          </a:bodyPr>
          <a:lstStyle/>
          <a:p>
            <a:r>
              <a:rPr lang="en-US" dirty="0">
                <a:solidFill>
                  <a:srgbClr val="0070C0"/>
                </a:solidFill>
                <a:latin typeface="Georgia" panose="02040502050405020303" pitchFamily="18" charset="0"/>
              </a:rPr>
              <a:t>Output:</a:t>
            </a:r>
          </a:p>
        </p:txBody>
      </p:sp>
      <p:sp>
        <p:nvSpPr>
          <p:cNvPr id="7" name="Rectangle 6"/>
          <p:cNvSpPr/>
          <p:nvPr/>
        </p:nvSpPr>
        <p:spPr>
          <a:xfrm>
            <a:off x="7513355" y="26801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8" name="Rectangle 7"/>
          <p:cNvSpPr/>
          <p:nvPr/>
        </p:nvSpPr>
        <p:spPr>
          <a:xfrm>
            <a:off x="7514703" y="29095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9" name="Rectangle 8"/>
          <p:cNvSpPr/>
          <p:nvPr/>
        </p:nvSpPr>
        <p:spPr>
          <a:xfrm>
            <a:off x="7516051" y="31389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10" name="Rectangle 9"/>
          <p:cNvSpPr/>
          <p:nvPr/>
        </p:nvSpPr>
        <p:spPr>
          <a:xfrm>
            <a:off x="7517399" y="33683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11" name="Rectangle 10"/>
          <p:cNvSpPr/>
          <p:nvPr/>
        </p:nvSpPr>
        <p:spPr>
          <a:xfrm>
            <a:off x="7518747" y="35977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12" name="Rectangle 11"/>
          <p:cNvSpPr/>
          <p:nvPr/>
        </p:nvSpPr>
        <p:spPr>
          <a:xfrm>
            <a:off x="7520095" y="38271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13" name="Rectangle 12"/>
          <p:cNvSpPr/>
          <p:nvPr/>
        </p:nvSpPr>
        <p:spPr>
          <a:xfrm>
            <a:off x="7521443" y="40565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14" name="Rectangle 13"/>
          <p:cNvSpPr/>
          <p:nvPr/>
        </p:nvSpPr>
        <p:spPr>
          <a:xfrm>
            <a:off x="7522791" y="42859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15" name="Rectangle 14"/>
          <p:cNvSpPr/>
          <p:nvPr/>
        </p:nvSpPr>
        <p:spPr>
          <a:xfrm>
            <a:off x="7524139" y="45153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
        <p:nvSpPr>
          <p:cNvPr id="16" name="Rectangle 15"/>
          <p:cNvSpPr/>
          <p:nvPr/>
        </p:nvSpPr>
        <p:spPr>
          <a:xfrm>
            <a:off x="7525487" y="474478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spTree>
    <p:custDataLst>
      <p:tags r:id="rId1"/>
    </p:custDataLst>
    <p:extLst>
      <p:ext uri="{BB962C8B-B14F-4D97-AF65-F5344CB8AC3E}">
        <p14:creationId xmlns:p14="http://schemas.microsoft.com/office/powerpoint/2010/main" val="93481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20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1200"/>
                            </p:stCondLst>
                            <p:childTnLst>
                              <p:par>
                                <p:cTn id="26" presetID="1" presetClass="entr" presetSubtype="0" fill="hold" grpId="0" nodeType="afterEffect">
                                  <p:stCondLst>
                                    <p:cond delay="2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grpId="0" nodeType="afterEffect">
                                  <p:stCondLst>
                                    <p:cond delay="20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1600"/>
                            </p:stCondLst>
                            <p:childTnLst>
                              <p:par>
                                <p:cTn id="32" presetID="1" presetClass="entr" presetSubtype="0" fill="hold" grpId="0" nodeType="afterEffect">
                                  <p:stCondLst>
                                    <p:cond delay="20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CA" sz="1800" dirty="0"/>
              <a:t>Proof read by Dr. Thomas </a:t>
            </a:r>
            <a:r>
              <a:rPr lang="en-CA" sz="1800" dirty="0" err="1"/>
              <a:t>McConkey</a:t>
            </a:r>
            <a:r>
              <a:rPr lang="en-CA" sz="1800"/>
              <a:t> and Charlie Liu.</a:t>
            </a:r>
            <a:endParaRPr lang="en-CA" sz="1800" dirty="0"/>
          </a:p>
        </p:txBody>
      </p:sp>
    </p:spTree>
    <p:extLst>
      <p:ext uri="{BB962C8B-B14F-4D97-AF65-F5344CB8AC3E}">
        <p14:creationId xmlns:p14="http://schemas.microsoft.com/office/powerpoint/2010/main" val="2333559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components of a for loop</a:t>
            </a:r>
            <a:endParaRPr lang="en-CA" dirty="0"/>
          </a:p>
        </p:txBody>
      </p:sp>
      <p:sp>
        <p:nvSpPr>
          <p:cNvPr id="3" name="Content Placeholder 2"/>
          <p:cNvSpPr>
            <a:spLocks noGrp="1"/>
          </p:cNvSpPr>
          <p:nvPr>
            <p:ph idx="1"/>
          </p:nvPr>
        </p:nvSpPr>
        <p:spPr/>
        <p:txBody>
          <a:bodyPr/>
          <a:lstStyle/>
          <a:p>
            <a:r>
              <a:rPr lang="en-US" dirty="0"/>
              <a:t>Looking at the for loop: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k{1}; k &lt;= 10;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cout</a:t>
            </a:r>
            <a:r>
              <a:rPr lang="en-US" dirty="0">
                <a:solidFill>
                  <a:srgbClr val="FF3399"/>
                </a:solidFill>
                <a:latin typeface="Consolas" panose="020B0609020204030204" pitchFamily="49" charset="0"/>
              </a:rPr>
              <a:t> &lt;&lt; "Hello!" &lt;&lt;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endl</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a:t>
            </a:r>
            <a:endParaRPr lang="en-CA" dirty="0">
              <a:solidFill>
                <a:srgbClr val="FF3399"/>
              </a:solidFill>
            </a:endParaRPr>
          </a:p>
        </p:txBody>
      </p:sp>
      <p:sp>
        <p:nvSpPr>
          <p:cNvPr id="5" name="Rounded Rectangle 4"/>
          <p:cNvSpPr/>
          <p:nvPr/>
        </p:nvSpPr>
        <p:spPr>
          <a:xfrm>
            <a:off x="3070719" y="3765157"/>
            <a:ext cx="1027002" cy="43204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 </a:t>
            </a:r>
            <a:endParaRPr lang="en-CA" dirty="0">
              <a:solidFill>
                <a:srgbClr val="00B050"/>
              </a:solidFill>
            </a:endParaRPr>
          </a:p>
        </p:txBody>
      </p:sp>
      <p:sp>
        <p:nvSpPr>
          <p:cNvPr id="6" name="Rounded Rectangle 5"/>
          <p:cNvSpPr/>
          <p:nvPr/>
        </p:nvSpPr>
        <p:spPr>
          <a:xfrm>
            <a:off x="1763688" y="3765157"/>
            <a:ext cx="1132878" cy="432048"/>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4283969" y="3765157"/>
            <a:ext cx="576064" cy="432048"/>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179512" y="2060848"/>
            <a:ext cx="3954929" cy="369332"/>
          </a:xfrm>
          <a:prstGeom prst="rect">
            <a:avLst/>
          </a:prstGeom>
        </p:spPr>
        <p:txBody>
          <a:bodyPr wrap="none">
            <a:spAutoFit/>
          </a:bodyPr>
          <a:lstStyle/>
          <a:p>
            <a:r>
              <a:rPr lang="en-US" dirty="0">
                <a:solidFill>
                  <a:srgbClr val="C00000"/>
                </a:solidFill>
                <a:latin typeface="Georgia" panose="02040502050405020303" pitchFamily="18" charset="0"/>
              </a:rPr>
              <a:t>The loop variable and its initial value</a:t>
            </a:r>
            <a:endParaRPr lang="en-CA" dirty="0">
              <a:solidFill>
                <a:srgbClr val="C00000"/>
              </a:solidFill>
              <a:latin typeface="Georgia" panose="02040502050405020303" pitchFamily="18" charset="0"/>
            </a:endParaRPr>
          </a:p>
        </p:txBody>
      </p:sp>
      <p:cxnSp>
        <p:nvCxnSpPr>
          <p:cNvPr id="10" name="Straight Arrow Connector 9"/>
          <p:cNvCxnSpPr/>
          <p:nvPr/>
        </p:nvCxnSpPr>
        <p:spPr>
          <a:xfrm>
            <a:off x="2267744" y="2430180"/>
            <a:ext cx="124766" cy="1334977"/>
          </a:xfrm>
          <a:prstGeom prst="straightConnector1">
            <a:avLst/>
          </a:prstGeom>
          <a:ln w="38100">
            <a:solidFill>
              <a:srgbClr val="CC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83768" y="2411596"/>
            <a:ext cx="6691255" cy="369332"/>
          </a:xfrm>
          <a:prstGeom prst="rect">
            <a:avLst/>
          </a:prstGeom>
        </p:spPr>
        <p:txBody>
          <a:bodyPr wrap="none">
            <a:spAutoFit/>
          </a:bodyPr>
          <a:lstStyle/>
          <a:p>
            <a:r>
              <a:rPr lang="en-US" dirty="0">
                <a:solidFill>
                  <a:srgbClr val="0070C0"/>
                </a:solidFill>
                <a:latin typeface="Georgia" panose="02040502050405020303" pitchFamily="18" charset="0"/>
              </a:rPr>
              <a:t>A condition that is tested, and if </a:t>
            </a:r>
            <a:r>
              <a:rPr lang="en-US" dirty="0">
                <a:solidFill>
                  <a:srgbClr val="0070C0"/>
                </a:solidFill>
                <a:latin typeface="Consolas" panose="020B0609020204030204" pitchFamily="49" charset="0"/>
              </a:rPr>
              <a:t>true</a:t>
            </a:r>
            <a:r>
              <a:rPr lang="en-US" dirty="0">
                <a:solidFill>
                  <a:srgbClr val="0070C0"/>
                </a:solidFill>
                <a:latin typeface="Georgia" panose="02040502050405020303" pitchFamily="18" charset="0"/>
              </a:rPr>
              <a:t>, the loop body is executed</a:t>
            </a:r>
            <a:endParaRPr lang="en-CA" dirty="0">
              <a:solidFill>
                <a:srgbClr val="0070C0"/>
              </a:solidFill>
              <a:latin typeface="Georgia" panose="02040502050405020303" pitchFamily="18" charset="0"/>
            </a:endParaRPr>
          </a:p>
        </p:txBody>
      </p:sp>
      <p:sp>
        <p:nvSpPr>
          <p:cNvPr id="12" name="Rectangle 11"/>
          <p:cNvSpPr/>
          <p:nvPr/>
        </p:nvSpPr>
        <p:spPr>
          <a:xfrm>
            <a:off x="3994985" y="2762344"/>
            <a:ext cx="4437433" cy="646331"/>
          </a:xfrm>
          <a:prstGeom prst="rect">
            <a:avLst/>
          </a:prstGeom>
        </p:spPr>
        <p:txBody>
          <a:bodyPr wrap="none">
            <a:spAutoFit/>
          </a:bodyPr>
          <a:lstStyle/>
          <a:p>
            <a:r>
              <a:rPr lang="en-US" dirty="0">
                <a:solidFill>
                  <a:srgbClr val="C00000"/>
                </a:solidFill>
                <a:latin typeface="Georgia" panose="02040502050405020303" pitchFamily="18" charset="0"/>
              </a:rPr>
              <a:t>The statement to update the loop variable</a:t>
            </a:r>
          </a:p>
          <a:p>
            <a:r>
              <a:rPr lang="en-US" u="sng" dirty="0">
                <a:solidFill>
                  <a:srgbClr val="C00000"/>
                </a:solidFill>
                <a:latin typeface="Georgia" panose="02040502050405020303" pitchFamily="18" charset="0"/>
              </a:rPr>
              <a:t>after</a:t>
            </a:r>
            <a:r>
              <a:rPr lang="en-US" dirty="0">
                <a:solidFill>
                  <a:srgbClr val="C00000"/>
                </a:solidFill>
                <a:latin typeface="Georgia" panose="02040502050405020303" pitchFamily="18" charset="0"/>
              </a:rPr>
              <a:t> each execution of the loop body</a:t>
            </a:r>
            <a:endParaRPr lang="en-CA" dirty="0">
              <a:solidFill>
                <a:srgbClr val="C00000"/>
              </a:solidFill>
              <a:latin typeface="Georgia" panose="02040502050405020303" pitchFamily="18" charset="0"/>
            </a:endParaRPr>
          </a:p>
        </p:txBody>
      </p:sp>
      <p:cxnSp>
        <p:nvCxnSpPr>
          <p:cNvPr id="13" name="Straight Arrow Connector 12"/>
          <p:cNvCxnSpPr/>
          <p:nvPr/>
        </p:nvCxnSpPr>
        <p:spPr>
          <a:xfrm flipH="1">
            <a:off x="3652831" y="2762344"/>
            <a:ext cx="117456" cy="1002813"/>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788024" y="3408675"/>
            <a:ext cx="389707" cy="356482"/>
          </a:xfrm>
          <a:prstGeom prst="straightConnector1">
            <a:avLst/>
          </a:prstGeom>
          <a:ln w="38100">
            <a:solidFill>
              <a:srgbClr val="CC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403648" y="4077072"/>
            <a:ext cx="4968552" cy="864096"/>
          </a:xfrm>
          <a:prstGeom prst="round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95292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p:bldP spid="8" grpId="1"/>
      <p:bldP spid="11" grpId="0"/>
      <p:bldP spid="11" grpId="1"/>
      <p:bldP spid="12" grpId="0"/>
      <p:bldP spid="20" grpId="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Performing a loop</a:t>
            </a:r>
            <a:endParaRPr lang="en-CA" dirty="0"/>
          </a:p>
        </p:txBody>
      </p:sp>
      <p:sp>
        <p:nvSpPr>
          <p:cNvPr id="3" name="Content Placeholder 2"/>
          <p:cNvSpPr>
            <a:spLocks noGrp="1"/>
          </p:cNvSpPr>
          <p:nvPr>
            <p:ph idx="1"/>
          </p:nvPr>
        </p:nvSpPr>
        <p:spPr/>
        <p:txBody>
          <a:bodyPr/>
          <a:lstStyle/>
          <a:p>
            <a:r>
              <a:rPr lang="en-US" dirty="0"/>
              <a:t>Working through this example:</a:t>
            </a:r>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k{1}; k &lt;= 5;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cout</a:t>
            </a:r>
            <a:r>
              <a:rPr lang="en-US" dirty="0">
                <a:solidFill>
                  <a:srgbClr val="FF3399"/>
                </a:solidFill>
                <a:latin typeface="Consolas" panose="020B0609020204030204" pitchFamily="49" charset="0"/>
              </a:rPr>
              <a:t> &lt;&lt; "Hello!" &lt;&lt; </a:t>
            </a:r>
            <a:r>
              <a:rPr lang="en-US" dirty="0" err="1">
                <a:solidFill>
                  <a:srgbClr val="FF3399"/>
                </a:solidFill>
                <a:latin typeface="Consolas" panose="020B0609020204030204" pitchFamily="49" charset="0"/>
              </a:rPr>
              <a:t>std</a:t>
            </a:r>
            <a:r>
              <a:rPr lang="en-US" dirty="0">
                <a:solidFill>
                  <a:srgbClr val="FF3399"/>
                </a:solidFill>
                <a:latin typeface="Consolas" panose="020B0609020204030204" pitchFamily="49" charset="0"/>
              </a:rPr>
              <a:t>::</a:t>
            </a:r>
            <a:r>
              <a:rPr lang="en-US" dirty="0" err="1">
                <a:solidFill>
                  <a:srgbClr val="FF3399"/>
                </a:solidFill>
                <a:latin typeface="Consolas" panose="020B0609020204030204" pitchFamily="49" charset="0"/>
              </a:rPr>
              <a:t>endl</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a:t>
            </a:r>
          </a:p>
          <a:p>
            <a:pPr marL="457200" lvl="1" indent="0">
              <a:buNone/>
            </a:pPr>
            <a:endParaRPr lang="en-US" dirty="0">
              <a:solidFill>
                <a:srgbClr val="FF3399"/>
              </a:solidFill>
              <a:latin typeface="Consolas" panose="020B0609020204030204" pitchFamily="49" charset="0"/>
            </a:endParaRPr>
          </a:p>
          <a:p>
            <a:pPr lvl="1"/>
            <a:r>
              <a:rPr lang="en-US" dirty="0">
                <a:solidFill>
                  <a:prstClr val="black"/>
                </a:solidFill>
              </a:rPr>
              <a:t>A loop variable </a:t>
            </a:r>
            <a:r>
              <a:rPr lang="en-US" dirty="0">
                <a:solidFill>
                  <a:prstClr val="black"/>
                </a:solidFill>
                <a:latin typeface="Consolas" panose="020B0609020204030204" pitchFamily="49" charset="0"/>
              </a:rPr>
              <a:t>k</a:t>
            </a:r>
            <a:r>
              <a:rPr lang="en-US" dirty="0">
                <a:solidFill>
                  <a:prstClr val="black"/>
                </a:solidFill>
              </a:rPr>
              <a:t> is initialized with the value</a:t>
            </a:r>
          </a:p>
          <a:p>
            <a:pPr marL="457200" lvl="1" indent="0">
              <a:buNone/>
            </a:pPr>
            <a:endParaRPr lang="en-CA" dirty="0">
              <a:solidFill>
                <a:srgbClr val="FF3399"/>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982242863"/>
              </p:ext>
            </p:extLst>
          </p:nvPr>
        </p:nvGraphicFramePr>
        <p:xfrm>
          <a:off x="1259632"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5" name="Rectangle 14"/>
          <p:cNvSpPr/>
          <p:nvPr/>
        </p:nvSpPr>
        <p:spPr>
          <a:xfrm>
            <a:off x="7236296" y="2996952"/>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graphicFrame>
        <p:nvGraphicFramePr>
          <p:cNvPr id="19" name="Table 18"/>
          <p:cNvGraphicFramePr>
            <a:graphicFrameLocks noGrp="1"/>
          </p:cNvGraphicFramePr>
          <p:nvPr>
            <p:extLst>
              <p:ext uri="{D42A27DB-BD31-4B8C-83A1-F6EECF244321}">
                <p14:modId xmlns:p14="http://schemas.microsoft.com/office/powerpoint/2010/main" val="1869395359"/>
              </p:ext>
            </p:extLst>
          </p:nvPr>
        </p:nvGraphicFramePr>
        <p:xfrm>
          <a:off x="1259632"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0" name="Rectangle 19"/>
          <p:cNvSpPr/>
          <p:nvPr/>
        </p:nvSpPr>
        <p:spPr>
          <a:xfrm>
            <a:off x="7236296" y="3256468"/>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graphicFrame>
        <p:nvGraphicFramePr>
          <p:cNvPr id="21" name="Table 20"/>
          <p:cNvGraphicFramePr>
            <a:graphicFrameLocks noGrp="1"/>
          </p:cNvGraphicFramePr>
          <p:nvPr>
            <p:extLst>
              <p:ext uri="{D42A27DB-BD31-4B8C-83A1-F6EECF244321}">
                <p14:modId xmlns:p14="http://schemas.microsoft.com/office/powerpoint/2010/main" val="1336653203"/>
              </p:ext>
            </p:extLst>
          </p:nvPr>
        </p:nvGraphicFramePr>
        <p:xfrm>
          <a:off x="1259632"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 name="Rectangle 21"/>
          <p:cNvSpPr/>
          <p:nvPr/>
        </p:nvSpPr>
        <p:spPr>
          <a:xfrm>
            <a:off x="7236296" y="3524368"/>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graphicFrame>
        <p:nvGraphicFramePr>
          <p:cNvPr id="23" name="Table 22"/>
          <p:cNvGraphicFramePr>
            <a:graphicFrameLocks noGrp="1"/>
          </p:cNvGraphicFramePr>
          <p:nvPr>
            <p:extLst>
              <p:ext uri="{D42A27DB-BD31-4B8C-83A1-F6EECF244321}">
                <p14:modId xmlns:p14="http://schemas.microsoft.com/office/powerpoint/2010/main" val="1078977114"/>
              </p:ext>
            </p:extLst>
          </p:nvPr>
        </p:nvGraphicFramePr>
        <p:xfrm>
          <a:off x="1259632"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4" name="Rectangle 23"/>
          <p:cNvSpPr/>
          <p:nvPr/>
        </p:nvSpPr>
        <p:spPr>
          <a:xfrm>
            <a:off x="7236296" y="3792268"/>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graphicFrame>
        <p:nvGraphicFramePr>
          <p:cNvPr id="25" name="Table 24"/>
          <p:cNvGraphicFramePr>
            <a:graphicFrameLocks noGrp="1"/>
          </p:cNvGraphicFramePr>
          <p:nvPr>
            <p:extLst>
              <p:ext uri="{D42A27DB-BD31-4B8C-83A1-F6EECF244321}">
                <p14:modId xmlns:p14="http://schemas.microsoft.com/office/powerpoint/2010/main" val="2963689634"/>
              </p:ext>
            </p:extLst>
          </p:nvPr>
        </p:nvGraphicFramePr>
        <p:xfrm>
          <a:off x="1259632"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6" name="Rectangle 25"/>
          <p:cNvSpPr/>
          <p:nvPr/>
        </p:nvSpPr>
        <p:spPr>
          <a:xfrm>
            <a:off x="7236296" y="4060168"/>
            <a:ext cx="944489" cy="369332"/>
          </a:xfrm>
          <a:prstGeom prst="rect">
            <a:avLst/>
          </a:prstGeom>
        </p:spPr>
        <p:txBody>
          <a:bodyPr wrap="none">
            <a:spAutoFit/>
          </a:bodyPr>
          <a:lstStyle/>
          <a:p>
            <a:r>
              <a:rPr lang="en-US" dirty="0">
                <a:solidFill>
                  <a:srgbClr val="0070C0"/>
                </a:solidFill>
                <a:latin typeface="Consolas" panose="020B0609020204030204" pitchFamily="49" charset="0"/>
              </a:rPr>
              <a:t>Hello!</a:t>
            </a:r>
          </a:p>
        </p:txBody>
      </p:sp>
      <p:graphicFrame>
        <p:nvGraphicFramePr>
          <p:cNvPr id="27" name="Table 26"/>
          <p:cNvGraphicFramePr>
            <a:graphicFrameLocks noGrp="1"/>
          </p:cNvGraphicFramePr>
          <p:nvPr>
            <p:extLst>
              <p:ext uri="{D42A27DB-BD31-4B8C-83A1-F6EECF244321}">
                <p14:modId xmlns:p14="http://schemas.microsoft.com/office/powerpoint/2010/main" val="3911051554"/>
              </p:ext>
            </p:extLst>
          </p:nvPr>
        </p:nvGraphicFramePr>
        <p:xfrm>
          <a:off x="1259632" y="4149080"/>
          <a:ext cx="2160240" cy="37084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8" name="Rectangle 27"/>
          <p:cNvSpPr/>
          <p:nvPr/>
        </p:nvSpPr>
        <p:spPr>
          <a:xfrm>
            <a:off x="6754185" y="2636912"/>
            <a:ext cx="986167" cy="369332"/>
          </a:xfrm>
          <a:prstGeom prst="rect">
            <a:avLst/>
          </a:prstGeom>
        </p:spPr>
        <p:txBody>
          <a:bodyPr wrap="none">
            <a:spAutoFit/>
          </a:bodyPr>
          <a:lstStyle/>
          <a:p>
            <a:r>
              <a:rPr lang="en-US" dirty="0">
                <a:solidFill>
                  <a:srgbClr val="0070C0"/>
                </a:solidFill>
                <a:latin typeface="Georgia" panose="02040502050405020303" pitchFamily="18" charset="0"/>
              </a:rPr>
              <a:t>Output:</a:t>
            </a:r>
          </a:p>
        </p:txBody>
      </p:sp>
    </p:spTree>
    <p:custDataLst>
      <p:tags r:id="rId1"/>
    </p:custDataLst>
    <p:extLst>
      <p:ext uri="{BB962C8B-B14F-4D97-AF65-F5344CB8AC3E}">
        <p14:creationId xmlns:p14="http://schemas.microsoft.com/office/powerpoint/2010/main" val="82606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2" grpId="0"/>
      <p:bldP spid="2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t>
            </a:r>
            <a:r>
              <a:rPr lang="en-US" i="1" dirty="0"/>
              <a:t>n</a:t>
            </a:r>
            <a:r>
              <a:rPr lang="en-US" dirty="0"/>
              <a:t>!</a:t>
            </a:r>
            <a:endParaRPr lang="en-CA" dirty="0"/>
          </a:p>
        </p:txBody>
      </p:sp>
      <p:sp>
        <p:nvSpPr>
          <p:cNvPr id="3" name="Content Placeholder 2"/>
          <p:cNvSpPr>
            <a:spLocks noGrp="1"/>
          </p:cNvSpPr>
          <p:nvPr>
            <p:ph idx="1"/>
          </p:nvPr>
        </p:nvSpPr>
        <p:spPr/>
        <p:txBody>
          <a:bodyPr/>
          <a:lstStyle/>
          <a:p>
            <a:r>
              <a:rPr lang="en-US" dirty="0"/>
              <a:t>Here we calculate the value of </a:t>
            </a:r>
            <a:r>
              <a:rPr lang="en-US" dirty="0">
                <a:latin typeface="Times New Roman" panose="02020603050405020304" pitchFamily="18" charset="0"/>
                <a:ea typeface="Tahoma" panose="020B0604030504040204" pitchFamily="34" charset="0"/>
                <a:cs typeface="Times New Roman" panose="02020603050405020304" pitchFamily="18" charset="0"/>
              </a:rPr>
              <a:t>5!</a:t>
            </a:r>
            <a:endParaRPr lang="en-US" dirty="0"/>
          </a:p>
          <a:p>
            <a:pPr marL="457200" lvl="1" indent="0">
              <a:buNone/>
            </a:pPr>
            <a:r>
              <a:rPr lang="en-US" dirty="0" err="1">
                <a:latin typeface="Consolas" panose="020B0609020204030204" pitchFamily="49" charset="0"/>
              </a:rPr>
              <a:t>int</a:t>
            </a:r>
            <a:r>
              <a:rPr lang="en-US" dirty="0">
                <a:latin typeface="Consolas" panose="020B0609020204030204" pitchFamily="49" charset="0"/>
              </a:rPr>
              <a:t> factorial{1};</a:t>
            </a:r>
          </a:p>
          <a:p>
            <a:pPr marL="457200" lvl="1" indent="0">
              <a:buNone/>
            </a:pPr>
            <a:endParaRPr lang="en-US" dirty="0">
              <a:latin typeface="Consolas" panose="020B0609020204030204" pitchFamily="49" charset="0"/>
            </a:endParaRPr>
          </a:p>
          <a:p>
            <a:pPr marL="457200" lvl="1" indent="0">
              <a:buNone/>
            </a:pPr>
            <a:r>
              <a:rPr lang="en-US" dirty="0">
                <a:latin typeface="Consolas" panose="020B0609020204030204" pitchFamily="49" charset="0"/>
              </a:rPr>
              <a:t>for ( </a:t>
            </a:r>
            <a:r>
              <a:rPr lang="en-US" dirty="0" err="1">
                <a:latin typeface="Consolas" panose="020B0609020204030204" pitchFamily="49" charset="0"/>
              </a:rPr>
              <a:t>int</a:t>
            </a:r>
            <a:r>
              <a:rPr lang="en-US" dirty="0">
                <a:latin typeface="Consolas" panose="020B0609020204030204" pitchFamily="49" charset="0"/>
              </a:rPr>
              <a:t> k{1}; k &lt;= 5; ++k ) </a:t>
            </a:r>
            <a:r>
              <a:rPr lang="en-US" dirty="0">
                <a:solidFill>
                  <a:srgbClr val="FF3399"/>
                </a:solidFill>
                <a:latin typeface="Consolas" panose="020B0609020204030204" pitchFamily="49" charset="0"/>
              </a:rPr>
              <a:t>{</a:t>
            </a:r>
          </a:p>
          <a:p>
            <a:pPr marL="457200" lvl="1" indent="0">
              <a:buNone/>
            </a:pPr>
            <a:r>
              <a:rPr lang="en-US" dirty="0">
                <a:solidFill>
                  <a:srgbClr val="FF3399"/>
                </a:solidFill>
                <a:latin typeface="Consolas" panose="020B0609020204030204" pitchFamily="49" charset="0"/>
              </a:rPr>
              <a:t>    // The loop body</a:t>
            </a:r>
          </a:p>
          <a:p>
            <a:pPr marL="457200" lvl="1" indent="0">
              <a:buNone/>
            </a:pPr>
            <a:r>
              <a:rPr lang="en-US" dirty="0">
                <a:solidFill>
                  <a:srgbClr val="FF3399"/>
                </a:solidFill>
                <a:latin typeface="Consolas" panose="020B0609020204030204" pitchFamily="49" charset="0"/>
              </a:rPr>
              <a:t>    factorial *= k;</a:t>
            </a:r>
          </a:p>
          <a:p>
            <a:pPr marL="457200" lvl="1" indent="0">
              <a:buNone/>
            </a:pPr>
            <a:r>
              <a:rPr lang="en-US" dirty="0">
                <a:solidFill>
                  <a:srgbClr val="FF3399"/>
                </a:solidFill>
                <a:latin typeface="Consolas" panose="020B0609020204030204" pitchFamily="49" charset="0"/>
              </a:rPr>
              <a:t>}</a:t>
            </a:r>
          </a:p>
          <a:p>
            <a:pPr marL="457200" lvl="1" indent="0">
              <a:buNone/>
            </a:pPr>
            <a:endParaRPr lang="en-US" dirty="0">
              <a:solidFill>
                <a:srgbClr val="FF3399"/>
              </a:solidFill>
              <a:latin typeface="Consolas" panose="020B0609020204030204" pitchFamily="49" charset="0"/>
            </a:endParaRPr>
          </a:p>
          <a:p>
            <a:pPr marL="457200" lvl="1" indent="0">
              <a:buNone/>
            </a:pP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factorial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p:txBody>
      </p:sp>
      <p:sp>
        <p:nvSpPr>
          <p:cNvPr id="26" name="Rectangle 25"/>
          <p:cNvSpPr/>
          <p:nvPr/>
        </p:nvSpPr>
        <p:spPr>
          <a:xfrm>
            <a:off x="6228184" y="4024811"/>
            <a:ext cx="986167" cy="369332"/>
          </a:xfrm>
          <a:prstGeom prst="rect">
            <a:avLst/>
          </a:prstGeom>
        </p:spPr>
        <p:txBody>
          <a:bodyPr wrap="none">
            <a:spAutoFit/>
          </a:bodyPr>
          <a:lstStyle/>
          <a:p>
            <a:r>
              <a:rPr lang="en-US" dirty="0">
                <a:solidFill>
                  <a:srgbClr val="0070C0"/>
                </a:solidFill>
                <a:latin typeface="Georgia" panose="02040502050405020303" pitchFamily="18" charset="0"/>
              </a:rPr>
              <a:t>Output:</a:t>
            </a:r>
          </a:p>
        </p:txBody>
      </p:sp>
      <p:graphicFrame>
        <p:nvGraphicFramePr>
          <p:cNvPr id="34" name="Table 33"/>
          <p:cNvGraphicFramePr>
            <a:graphicFrameLocks noGrp="1"/>
          </p:cNvGraphicFramePr>
          <p:nvPr>
            <p:extLst>
              <p:ext uri="{D42A27DB-BD31-4B8C-83A1-F6EECF244321}">
                <p14:modId xmlns:p14="http://schemas.microsoft.com/office/powerpoint/2010/main" val="3723836765"/>
              </p:ext>
            </p:extLst>
          </p:nvPr>
        </p:nvGraphicFramePr>
        <p:xfrm>
          <a:off x="5508104" y="2935744"/>
          <a:ext cx="3031962" cy="37084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8" name="Rectangle 37"/>
          <p:cNvSpPr/>
          <p:nvPr/>
        </p:nvSpPr>
        <p:spPr>
          <a:xfrm>
            <a:off x="6524600" y="4355812"/>
            <a:ext cx="564578" cy="369332"/>
          </a:xfrm>
          <a:prstGeom prst="rect">
            <a:avLst/>
          </a:prstGeom>
        </p:spPr>
        <p:txBody>
          <a:bodyPr wrap="none">
            <a:spAutoFit/>
          </a:bodyPr>
          <a:lstStyle/>
          <a:p>
            <a:r>
              <a:rPr lang="en-US" dirty="0">
                <a:solidFill>
                  <a:srgbClr val="0070C0"/>
                </a:solidFill>
                <a:latin typeface="Consolas" panose="020B0609020204030204" pitchFamily="49" charset="0"/>
              </a:rPr>
              <a:t>120</a:t>
            </a:r>
          </a:p>
        </p:txBody>
      </p:sp>
      <p:graphicFrame>
        <p:nvGraphicFramePr>
          <p:cNvPr id="20" name="Table 19"/>
          <p:cNvGraphicFramePr>
            <a:graphicFrameLocks noGrp="1"/>
          </p:cNvGraphicFramePr>
          <p:nvPr>
            <p:extLst>
              <p:ext uri="{D42A27DB-BD31-4B8C-83A1-F6EECF244321}">
                <p14:modId xmlns:p14="http://schemas.microsoft.com/office/powerpoint/2010/main" val="659326204"/>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455162851"/>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658947011"/>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54678633"/>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387834271"/>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702866138"/>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722854585"/>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2659984664"/>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3034854381"/>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24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3909043704"/>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120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238639519"/>
              </p:ext>
            </p:extLst>
          </p:nvPr>
        </p:nvGraphicFramePr>
        <p:xfrm>
          <a:off x="5508104" y="2564904"/>
          <a:ext cx="3031962" cy="74168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k</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120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2250506547"/>
              </p:ext>
            </p:extLst>
          </p:nvPr>
        </p:nvGraphicFramePr>
        <p:xfrm>
          <a:off x="5508104" y="2935744"/>
          <a:ext cx="3031962" cy="370840"/>
        </p:xfrm>
        <a:graphic>
          <a:graphicData uri="http://schemas.openxmlformats.org/drawingml/2006/table">
            <a:tbl>
              <a:tblPr firstRow="1" bandRow="1">
                <a:tableStyleId>{2D5ABB26-0587-4C30-8999-92F81FD0307C}</a:tableStyleId>
              </a:tblPr>
              <a:tblGrid>
                <a:gridCol w="151979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factorial</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120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155208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7"/>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9"/>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40"/>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41"/>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t>
            </a:r>
            <a:r>
              <a:rPr lang="en-CA" i="1" dirty="0"/>
              <a:t>n</a:t>
            </a:r>
            <a:r>
              <a:rPr lang="en-CA" dirty="0"/>
              <a:t> prime?</a:t>
            </a:r>
          </a:p>
        </p:txBody>
      </p:sp>
      <p:sp>
        <p:nvSpPr>
          <p:cNvPr id="3" name="Content Placeholder 2"/>
          <p:cNvSpPr>
            <a:spLocks noGrp="1"/>
          </p:cNvSpPr>
          <p:nvPr>
            <p:ph idx="1"/>
          </p:nvPr>
        </p:nvSpPr>
        <p:spPr/>
        <p:txBody>
          <a:bodyPr/>
          <a:lstStyle/>
          <a:p>
            <a:r>
              <a:rPr lang="en-CA" dirty="0"/>
              <a:t>Let us determine if an integer </a:t>
            </a:r>
            <a:r>
              <a:rPr lang="en-CA" i="1" dirty="0">
                <a:latin typeface="Times New Roman" panose="02020603050405020304" pitchFamily="18" charset="0"/>
                <a:cs typeface="Times New Roman" panose="02020603050405020304" pitchFamily="18" charset="0"/>
              </a:rPr>
              <a:t>n</a:t>
            </a:r>
            <a:r>
              <a:rPr lang="en-CA" i="1" dirty="0"/>
              <a:t> </a:t>
            </a:r>
            <a:r>
              <a:rPr lang="en-CA" dirty="0"/>
              <a:t>is prime</a:t>
            </a:r>
          </a:p>
          <a:p>
            <a:pPr lvl="1"/>
            <a:r>
              <a:rPr lang="en-US" dirty="0"/>
              <a:t>By definition, </a:t>
            </a:r>
            <a:r>
              <a:rPr lang="en-US" i="1" dirty="0">
                <a:latin typeface="Times New Roman" panose="02020603050405020304" pitchFamily="18" charset="0"/>
                <a:cs typeface="Times New Roman" panose="02020603050405020304" pitchFamily="18" charset="0"/>
              </a:rPr>
              <a:t>n</a:t>
            </a:r>
            <a:r>
              <a:rPr lang="en-US" dirty="0"/>
              <a:t> is prime if it is divisible only by </a:t>
            </a:r>
            <a:r>
              <a:rPr lang="en-US" dirty="0">
                <a:latin typeface="Times New Roman" panose="02020603050405020304" pitchFamily="18" charset="0"/>
                <a:cs typeface="Times New Roman" panose="02020603050405020304" pitchFamily="18" charset="0"/>
              </a:rPr>
              <a:t>1</a:t>
            </a:r>
            <a:r>
              <a:rPr lang="en-US" dirty="0"/>
              <a:t> and </a:t>
            </a:r>
            <a:r>
              <a:rPr lang="en-US" i="1" dirty="0">
                <a:latin typeface="Times New Roman" panose="02020603050405020304" pitchFamily="18" charset="0"/>
                <a:cs typeface="Times New Roman" panose="02020603050405020304" pitchFamily="18" charset="0"/>
              </a:rPr>
              <a:t>n</a:t>
            </a:r>
            <a:endParaRPr lang="en-US" dirty="0">
              <a:latin typeface="Times New Roman" panose="02020603050405020304" pitchFamily="18" charset="0"/>
              <a:cs typeface="Times New Roman" panose="02020603050405020304" pitchFamily="18" charset="0"/>
            </a:endParaRPr>
          </a:p>
          <a:p>
            <a:pPr lvl="1"/>
            <a:r>
              <a:rPr lang="en-US" dirty="0"/>
              <a:t>In other words, </a:t>
            </a:r>
            <a:r>
              <a:rPr lang="en-US" i="1" dirty="0">
                <a:latin typeface="Times New Roman" panose="02020603050405020304" pitchFamily="18" charset="0"/>
                <a:cs typeface="Times New Roman" panose="02020603050405020304" pitchFamily="18" charset="0"/>
              </a:rPr>
              <a:t>n</a:t>
            </a:r>
            <a:r>
              <a:rPr lang="en-US" dirty="0"/>
              <a:t> is prime if it is not divisible by </a:t>
            </a:r>
            <a:r>
              <a:rPr lang="en-US" dirty="0">
                <a:latin typeface="Times New Roman" panose="02020603050405020304" pitchFamily="18" charset="0"/>
                <a:cs typeface="Times New Roman" panose="02020603050405020304" pitchFamily="18" charset="0"/>
              </a:rPr>
              <a:t>2, 3, …,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a:t>
            </a:r>
          </a:p>
          <a:p>
            <a:pPr lvl="1"/>
            <a:r>
              <a:rPr lang="en-US" dirty="0"/>
              <a:t>If </a:t>
            </a:r>
            <a:r>
              <a:rPr lang="en-US" i="1" dirty="0">
                <a:latin typeface="Times New Roman" panose="02020603050405020304" pitchFamily="18" charset="0"/>
                <a:cs typeface="Times New Roman" panose="02020603050405020304" pitchFamily="18" charset="0"/>
              </a:rPr>
              <a:t>n</a:t>
            </a:r>
            <a:r>
              <a:rPr lang="en-US" dirty="0"/>
              <a:t> is divisible by </a:t>
            </a:r>
            <a:r>
              <a:rPr lang="en-US" i="1" dirty="0">
                <a:latin typeface="Times New Roman" panose="02020603050405020304" pitchFamily="18" charset="0"/>
                <a:cs typeface="Times New Roman" panose="02020603050405020304" pitchFamily="18" charset="0"/>
              </a:rPr>
              <a:t>k</a:t>
            </a:r>
            <a:r>
              <a:rPr lang="en-US" dirty="0"/>
              <a:t>,</a:t>
            </a:r>
          </a:p>
          <a:p>
            <a:pPr marL="914400" lvl="2" indent="0">
              <a:buNone/>
            </a:pPr>
            <a:r>
              <a:rPr lang="en-US" dirty="0" smtClean="0"/>
              <a:t>	t</a:t>
            </a:r>
            <a:r>
              <a:rPr lang="en-US" dirty="0" smtClean="0"/>
              <a:t>he </a:t>
            </a:r>
            <a:r>
              <a:rPr lang="en-US" dirty="0"/>
              <a:t>remainder of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k</a:t>
            </a:r>
            <a:r>
              <a:rPr lang="en-US" dirty="0"/>
              <a:t> of zero</a:t>
            </a:r>
          </a:p>
          <a:p>
            <a:pPr lvl="1"/>
            <a:r>
              <a:rPr lang="en-US" dirty="0"/>
              <a:t>In C++, we find the remainder of</a:t>
            </a:r>
            <a:r>
              <a:rPr lang="en-US" i="1" dirty="0">
                <a:latin typeface="Times New Roman" panose="02020603050405020304" pitchFamily="18" charset="0"/>
                <a:cs typeface="Times New Roman" panose="02020603050405020304" pitchFamily="18" charset="0"/>
              </a:rPr>
              <a:t> n</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k</a:t>
            </a:r>
            <a:r>
              <a:rPr lang="en-US" dirty="0"/>
              <a:t> by calculating </a:t>
            </a:r>
            <a:r>
              <a:rPr lang="en-US" dirty="0" err="1">
                <a:latin typeface="Consolas" panose="020B0609020204030204" pitchFamily="49" charset="0"/>
              </a:rPr>
              <a:t>n%k</a:t>
            </a:r>
            <a:endParaRPr lang="en-US" dirty="0">
              <a:latin typeface="Consolas" panose="020B0609020204030204" pitchFamily="49" charset="0"/>
            </a:endParaRPr>
          </a:p>
          <a:p>
            <a:pPr lvl="1"/>
            <a:r>
              <a:rPr lang="en-US" dirty="0"/>
              <a:t>Therefore, test if </a:t>
            </a:r>
            <a:r>
              <a:rPr lang="en-US" dirty="0" err="1">
                <a:latin typeface="Consolas" panose="020B0609020204030204" pitchFamily="49" charset="0"/>
              </a:rPr>
              <a:t>n%k</a:t>
            </a:r>
            <a:r>
              <a:rPr lang="en-US" dirty="0">
                <a:latin typeface="Consolas" panose="020B0609020204030204" pitchFamily="49" charset="0"/>
              </a:rPr>
              <a:t> == 0</a:t>
            </a:r>
            <a:r>
              <a:rPr lang="en-US" dirty="0"/>
              <a:t> for </a:t>
            </a:r>
            <a:r>
              <a:rPr lang="en-US" dirty="0">
                <a:latin typeface="Consolas" panose="020B0609020204030204" pitchFamily="49" charset="0"/>
              </a:rPr>
              <a:t>k</a:t>
            </a:r>
            <a:r>
              <a:rPr lang="en-US" dirty="0"/>
              <a:t> going from </a:t>
            </a:r>
            <a:r>
              <a:rPr lang="en-US" dirty="0">
                <a:latin typeface="Consolas" panose="020B0609020204030204" pitchFamily="49" charset="0"/>
              </a:rPr>
              <a:t>2</a:t>
            </a:r>
            <a:r>
              <a:rPr lang="en-US" dirty="0"/>
              <a:t> to </a:t>
            </a:r>
            <a:r>
              <a:rPr lang="en-US" dirty="0">
                <a:latin typeface="Consolas" panose="020B0609020204030204" pitchFamily="49" charset="0"/>
              </a:rPr>
              <a:t>n - 1</a:t>
            </a:r>
            <a:r>
              <a:rPr lang="en-US" dirty="0"/>
              <a:t> </a:t>
            </a:r>
          </a:p>
        </p:txBody>
      </p:sp>
    </p:spTree>
    <p:custDataLst>
      <p:tags r:id="rId1"/>
    </p:custDataLst>
    <p:extLst>
      <p:ext uri="{BB962C8B-B14F-4D97-AF65-F5344CB8AC3E}">
        <p14:creationId xmlns:p14="http://schemas.microsoft.com/office/powerpoint/2010/main" val="147187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t>
            </a:r>
            <a:r>
              <a:rPr lang="en-CA" i="1" dirty="0"/>
              <a:t>n</a:t>
            </a:r>
            <a:r>
              <a:rPr lang="en-CA" dirty="0"/>
              <a:t> prime?</a:t>
            </a:r>
          </a:p>
        </p:txBody>
      </p:sp>
      <p:sp>
        <p:nvSpPr>
          <p:cNvPr id="3" name="Content Placeholder 2"/>
          <p:cNvSpPr>
            <a:spLocks noGrp="1"/>
          </p:cNvSpPr>
          <p:nvPr>
            <p:ph idx="1"/>
          </p:nvPr>
        </p:nvSpPr>
        <p:spPr/>
        <p:txBody>
          <a:bodyPr/>
          <a:lstStyle/>
          <a:p>
            <a:r>
              <a:rPr lang="en-CA" dirty="0"/>
              <a:t>Implementing this in a program:</a:t>
            </a:r>
          </a:p>
          <a:p>
            <a:pPr marL="800100" lvl="2" indent="0">
              <a:buNone/>
            </a:pPr>
            <a:r>
              <a:rPr lang="en-US" sz="1200" dirty="0" err="1">
                <a:latin typeface="Consolas" panose="020B0609020204030204" pitchFamily="49" charset="0"/>
                <a:cs typeface="Consolas" panose="020B0609020204030204" pitchFamily="49" charset="0"/>
              </a:rPr>
              <a:t>int</a:t>
            </a:r>
            <a:r>
              <a:rPr lang="en-US" sz="1200" dirty="0">
                <a:latin typeface="Consolas" panose="020B0609020204030204" pitchFamily="49" charset="0"/>
                <a:cs typeface="Consolas" panose="020B0609020204030204" pitchFamily="49" charset="0"/>
              </a:rPr>
              <a:t> main() {</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int</a:t>
            </a:r>
            <a:r>
              <a:rPr lang="en-US" sz="1200" dirty="0">
                <a:latin typeface="Consolas" panose="020B0609020204030204" pitchFamily="49" charset="0"/>
                <a:cs typeface="Consolas" panose="020B0609020204030204" pitchFamily="49" charset="0"/>
              </a:rPr>
              <a:t> n{};</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cout</a:t>
            </a:r>
            <a:r>
              <a:rPr lang="en-US" sz="1200" dirty="0">
                <a:latin typeface="Consolas" panose="020B0609020204030204" pitchFamily="49" charset="0"/>
                <a:cs typeface="Consolas" panose="020B0609020204030204" pitchFamily="49" charset="0"/>
              </a:rPr>
              <a:t> &lt;&lt; "Enter an integer: ";</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cin</a:t>
            </a:r>
            <a:r>
              <a:rPr lang="en-US" sz="1200" dirty="0">
                <a:latin typeface="Consolas" panose="020B0609020204030204" pitchFamily="49" charset="0"/>
                <a:cs typeface="Consolas" panose="020B0609020204030204" pitchFamily="49" charset="0"/>
              </a:rPr>
              <a:t> &gt;&gt; n;</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a:latin typeface="Consolas" panose="020B0609020204030204" pitchFamily="49" charset="0"/>
                <a:cs typeface="Consolas" panose="020B0609020204030204" pitchFamily="49" charset="0"/>
              </a:rPr>
              <a:t>    bool </a:t>
            </a:r>
            <a:r>
              <a:rPr lang="en-CA" sz="1200" dirty="0" err="1">
                <a:latin typeface="Consolas" panose="020B0609020204030204" pitchFamily="49" charset="0"/>
                <a:cs typeface="Consolas" panose="020B0609020204030204" pitchFamily="49" charset="0"/>
              </a:rPr>
              <a:t>is_prime</a:t>
            </a:r>
            <a:r>
              <a:rPr lang="en-CA" sz="1200" dirty="0">
                <a:latin typeface="Consolas" panose="020B0609020204030204" pitchFamily="49" charset="0"/>
                <a:cs typeface="Consolas" panose="020B0609020204030204" pitchFamily="49" charset="0"/>
              </a:rPr>
              <a:t>{true};</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for ( </a:t>
            </a:r>
            <a:r>
              <a:rPr lang="en-US" sz="1200" dirty="0" err="1">
                <a:latin typeface="Consolas" panose="020B0609020204030204" pitchFamily="49" charset="0"/>
                <a:cs typeface="Consolas" panose="020B0609020204030204" pitchFamily="49" charset="0"/>
              </a:rPr>
              <a:t>int</a:t>
            </a:r>
            <a:r>
              <a:rPr lang="en-US" sz="1200" dirty="0">
                <a:latin typeface="Consolas" panose="020B0609020204030204" pitchFamily="49" charset="0"/>
                <a:cs typeface="Consolas" panose="020B0609020204030204" pitchFamily="49" charset="0"/>
              </a:rPr>
              <a:t> k{2}; k &lt; n; ++k ) {</a:t>
            </a:r>
          </a:p>
          <a:p>
            <a:pPr marL="800100" lvl="2" indent="0">
              <a:buNone/>
            </a:pPr>
            <a:r>
              <a:rPr lang="en-US" sz="1200" dirty="0">
                <a:latin typeface="Consolas" panose="020B0609020204030204" pitchFamily="49" charset="0"/>
                <a:cs typeface="Consolas" panose="020B0609020204030204" pitchFamily="49" charset="0"/>
              </a:rPr>
              <a:t>        if ( </a:t>
            </a:r>
            <a:r>
              <a:rPr lang="en-US" sz="1200" dirty="0" err="1">
                <a:latin typeface="Consolas" panose="020B0609020204030204" pitchFamily="49" charset="0"/>
                <a:cs typeface="Consolas" panose="020B0609020204030204" pitchFamily="49" charset="0"/>
              </a:rPr>
              <a:t>n%k</a:t>
            </a:r>
            <a:r>
              <a:rPr lang="en-US" sz="1200" dirty="0">
                <a:latin typeface="Consolas" panose="020B0609020204030204" pitchFamily="49" charset="0"/>
                <a:cs typeface="Consolas" panose="020B0609020204030204" pitchFamily="49" charset="0"/>
              </a:rPr>
              <a:t> == 0 ) {</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is_prime</a:t>
            </a:r>
            <a:r>
              <a:rPr lang="en-US" sz="1200" dirty="0">
                <a:latin typeface="Consolas" panose="020B0609020204030204" pitchFamily="49" charset="0"/>
                <a:cs typeface="Consolas" panose="020B0609020204030204" pitchFamily="49" charset="0"/>
              </a:rPr>
              <a:t> = false;</a:t>
            </a:r>
          </a:p>
          <a:p>
            <a:pPr marL="800100" lvl="2" indent="0">
              <a:buNone/>
            </a:pPr>
            <a:r>
              <a:rPr lang="en-US" sz="1200" dirty="0">
                <a:latin typeface="Consolas" panose="020B0609020204030204" pitchFamily="49" charset="0"/>
                <a:cs typeface="Consolas" panose="020B0609020204030204" pitchFamily="49" charset="0"/>
              </a:rPr>
              <a:t>        }</a:t>
            </a:r>
          </a:p>
          <a:p>
            <a:pPr marL="800100" lvl="2" indent="0">
              <a:buNone/>
            </a:pPr>
            <a:r>
              <a:rPr lang="en-US" sz="1200" dirty="0">
                <a:latin typeface="Consolas" panose="020B0609020204030204" pitchFamily="49" charset="0"/>
                <a:cs typeface="Consolas" panose="020B0609020204030204" pitchFamily="49" charset="0"/>
              </a:rPr>
              <a:t>    }</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if ( </a:t>
            </a:r>
            <a:r>
              <a:rPr lang="en-US" sz="1200" dirty="0" err="1">
                <a:latin typeface="Consolas" panose="020B0609020204030204" pitchFamily="49" charset="0"/>
                <a:cs typeface="Consolas" panose="020B0609020204030204" pitchFamily="49" charset="0"/>
              </a:rPr>
              <a:t>is_prime</a:t>
            </a:r>
            <a:r>
              <a:rPr lang="en-US" sz="1200" dirty="0">
                <a:latin typeface="Consolas" panose="020B0609020204030204" pitchFamily="49" charset="0"/>
                <a:cs typeface="Consolas" panose="020B0609020204030204" pitchFamily="49" charset="0"/>
              </a:rPr>
              <a:t> ) {</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cout</a:t>
            </a:r>
            <a:r>
              <a:rPr lang="en-US" sz="1200" dirty="0">
                <a:latin typeface="Consolas" panose="020B0609020204030204" pitchFamily="49" charset="0"/>
                <a:cs typeface="Consolas" panose="020B0609020204030204" pitchFamily="49" charset="0"/>
              </a:rPr>
              <a:t> &lt;&lt; "The integer " &lt;&lt; n &lt;&lt; " is prime" &lt;&lt;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endl</a:t>
            </a:r>
            <a:r>
              <a:rPr lang="en-US" sz="1200" dirty="0">
                <a:latin typeface="Consolas" panose="020B0609020204030204" pitchFamily="49" charset="0"/>
                <a:cs typeface="Consolas" panose="020B0609020204030204" pitchFamily="49" charset="0"/>
              </a:rPr>
              <a:t>;</a:t>
            </a:r>
          </a:p>
          <a:p>
            <a:pPr marL="800100" lvl="2" indent="0">
              <a:buNone/>
            </a:pPr>
            <a:r>
              <a:rPr lang="en-US" sz="1200" dirty="0">
                <a:latin typeface="Consolas" panose="020B0609020204030204" pitchFamily="49" charset="0"/>
                <a:cs typeface="Consolas" panose="020B0609020204030204" pitchFamily="49" charset="0"/>
              </a:rPr>
              <a:t>    } else {</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cout</a:t>
            </a:r>
            <a:r>
              <a:rPr lang="en-US" sz="1200" dirty="0">
                <a:latin typeface="Consolas" panose="020B0609020204030204" pitchFamily="49" charset="0"/>
                <a:cs typeface="Consolas" panose="020B0609020204030204" pitchFamily="49" charset="0"/>
              </a:rPr>
              <a:t> &lt;&lt; "The integer " &lt;&lt; n &lt;&lt; " is not prime" &lt;&lt; </a:t>
            </a:r>
            <a:r>
              <a:rPr lang="en-US" sz="1200" dirty="0" err="1">
                <a:latin typeface="Consolas" panose="020B0609020204030204" pitchFamily="49" charset="0"/>
                <a:cs typeface="Consolas" panose="020B0609020204030204" pitchFamily="49" charset="0"/>
              </a:rPr>
              <a:t>std</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endl</a:t>
            </a:r>
            <a:r>
              <a:rPr lang="en-US" sz="1200" dirty="0">
                <a:latin typeface="Consolas" panose="020B0609020204030204" pitchFamily="49" charset="0"/>
                <a:cs typeface="Consolas" panose="020B0609020204030204" pitchFamily="49" charset="0"/>
              </a:rPr>
              <a:t>;</a:t>
            </a:r>
          </a:p>
          <a:p>
            <a:pPr marL="800100" lvl="2" indent="0">
              <a:buNone/>
            </a:pPr>
            <a:r>
              <a:rPr lang="en-US" sz="1200" dirty="0">
                <a:latin typeface="Consolas" panose="020B0609020204030204" pitchFamily="49" charset="0"/>
                <a:cs typeface="Consolas" panose="020B0609020204030204" pitchFamily="49" charset="0"/>
              </a:rPr>
              <a:t>    }</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return 0;</a:t>
            </a:r>
          </a:p>
          <a:p>
            <a:pPr marL="800100" lvl="2" indent="0">
              <a:buNone/>
            </a:pPr>
            <a:r>
              <a:rPr lang="en-US" sz="1200" dirty="0">
                <a:latin typeface="Consolas" panose="020B0609020204030204" pitchFamily="49" charset="0"/>
                <a:cs typeface="Consolas" panose="020B0609020204030204" pitchFamily="49" charset="0"/>
              </a:rPr>
              <a:t>}</a:t>
            </a:r>
          </a:p>
          <a:p>
            <a:pPr marL="800100" lvl="2" indent="0">
              <a:buNone/>
            </a:pPr>
            <a:endParaRPr lang="en-CA" sz="1200" dirty="0">
              <a:latin typeface="Consolas" panose="020B0609020204030204" pitchFamily="49" charset="0"/>
              <a:cs typeface="Consolas" panose="020B0609020204030204" pitchFamily="49" charset="0"/>
            </a:endParaRPr>
          </a:p>
        </p:txBody>
      </p:sp>
      <p:sp>
        <p:nvSpPr>
          <p:cNvPr id="7" name="Rectangle 6"/>
          <p:cNvSpPr/>
          <p:nvPr/>
        </p:nvSpPr>
        <p:spPr>
          <a:xfrm>
            <a:off x="5220072" y="2924967"/>
            <a:ext cx="3600400" cy="1015663"/>
          </a:xfrm>
          <a:prstGeom prst="rect">
            <a:avLst/>
          </a:prstGeom>
        </p:spPr>
        <p:txBody>
          <a:bodyPr wrap="square">
            <a:spAutoFit/>
          </a:bodyPr>
          <a:lstStyle/>
          <a:p>
            <a:pPr indent="-114300"/>
            <a:r>
              <a:rPr lang="en-US" sz="1200" dirty="0">
                <a:latin typeface="Consolas" panose="020B0609020204030204" pitchFamily="49" charset="0"/>
                <a:cs typeface="Consolas" panose="020B0609020204030204" pitchFamily="49" charset="0"/>
              </a:rPr>
              <a:t>for ( </a:t>
            </a:r>
            <a:r>
              <a:rPr lang="en-US" sz="1200" dirty="0" err="1">
                <a:latin typeface="Consolas" panose="020B0609020204030204" pitchFamily="49" charset="0"/>
                <a:cs typeface="Consolas" panose="020B0609020204030204" pitchFamily="49" charset="0"/>
              </a:rPr>
              <a:t>int</a:t>
            </a:r>
            <a:r>
              <a:rPr lang="en-US" sz="1200" dirty="0">
                <a:latin typeface="Consolas" panose="020B0609020204030204" pitchFamily="49" charset="0"/>
                <a:cs typeface="Consolas" panose="020B0609020204030204" pitchFamily="49" charset="0"/>
              </a:rPr>
              <a:t> k{2}; k &lt;= n - 1; ++k ) {</a:t>
            </a:r>
          </a:p>
          <a:p>
            <a:pPr indent="-114300"/>
            <a:endParaRPr lang="en-US" sz="1200" dirty="0">
              <a:latin typeface="Consolas" panose="020B0609020204030204" pitchFamily="49" charset="0"/>
              <a:cs typeface="Consolas" panose="020B0609020204030204" pitchFamily="49" charset="0"/>
            </a:endParaRPr>
          </a:p>
          <a:p>
            <a:pPr indent="-114300"/>
            <a:endParaRPr lang="en-US" sz="1200" dirty="0">
              <a:latin typeface="Consolas" panose="020B0609020204030204" pitchFamily="49" charset="0"/>
              <a:cs typeface="Consolas" panose="020B0609020204030204" pitchFamily="49" charset="0"/>
            </a:endParaRPr>
          </a:p>
          <a:p>
            <a:pPr indent="-114300"/>
            <a:endParaRPr lang="en-US" sz="1200" dirty="0">
              <a:latin typeface="Consolas" panose="020B0609020204030204" pitchFamily="49" charset="0"/>
              <a:cs typeface="Consolas" panose="020B0609020204030204" pitchFamily="49" charset="0"/>
            </a:endParaRPr>
          </a:p>
          <a:p>
            <a:pPr indent="-114300"/>
            <a:r>
              <a:rPr lang="en-US" sz="1200" dirty="0">
                <a:latin typeface="Consolas" panose="020B0609020204030204" pitchFamily="49" charset="0"/>
                <a:cs typeface="Consolas" panose="020B0609020204030204" pitchFamily="49" charset="0"/>
              </a:rPr>
              <a:t>}</a:t>
            </a:r>
          </a:p>
        </p:txBody>
      </p:sp>
      <p:sp>
        <p:nvSpPr>
          <p:cNvPr id="8" name="Rounded Rectangle 7"/>
          <p:cNvSpPr/>
          <p:nvPr/>
        </p:nvSpPr>
        <p:spPr>
          <a:xfrm>
            <a:off x="6588224" y="2924967"/>
            <a:ext cx="925218" cy="2880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2959360" y="3468373"/>
            <a:ext cx="571870" cy="2880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29569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6" end="1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7" end="1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t>
            </a:r>
            <a:r>
              <a:rPr lang="en-CA" i="1" dirty="0"/>
              <a:t>n</a:t>
            </a:r>
            <a:r>
              <a:rPr lang="en-CA" dirty="0"/>
              <a:t> prime?</a:t>
            </a:r>
          </a:p>
        </p:txBody>
      </p:sp>
      <p:sp>
        <p:nvSpPr>
          <p:cNvPr id="3" name="Content Placeholder 2"/>
          <p:cNvSpPr>
            <a:spLocks noGrp="1"/>
          </p:cNvSpPr>
          <p:nvPr>
            <p:ph idx="1"/>
          </p:nvPr>
        </p:nvSpPr>
        <p:spPr/>
        <p:txBody>
          <a:bodyPr/>
          <a:lstStyle/>
          <a:p>
            <a:r>
              <a:rPr lang="en-CA" dirty="0"/>
              <a:t>Do we have to test all integers?</a:t>
            </a:r>
          </a:p>
          <a:p>
            <a:pPr lvl="1"/>
            <a:r>
              <a:rPr lang="en-US" dirty="0"/>
              <a:t>If </a:t>
            </a:r>
            <a:r>
              <a:rPr lang="en-US" i="1" dirty="0">
                <a:latin typeface="Times New Roman" panose="02020603050405020304" pitchFamily="18" charset="0"/>
                <a:cs typeface="Times New Roman" panose="02020603050405020304" pitchFamily="18" charset="0"/>
              </a:rPr>
              <a:t>n</a:t>
            </a:r>
            <a:r>
              <a:rPr lang="en-US" dirty="0"/>
              <a:t> is divisible by </a:t>
            </a:r>
            <a:r>
              <a:rPr lang="en-US" dirty="0">
                <a:latin typeface="Times New Roman" panose="02020603050405020304" pitchFamily="18" charset="0"/>
                <a:cs typeface="Times New Roman" panose="02020603050405020304" pitchFamily="18" charset="0"/>
              </a:rPr>
              <a:t>14</a:t>
            </a:r>
            <a:r>
              <a:rPr lang="en-US" dirty="0"/>
              <a:t>,</a:t>
            </a:r>
          </a:p>
          <a:p>
            <a:pPr marL="457200" lvl="1" indent="0">
              <a:buNone/>
            </a:pPr>
            <a:r>
              <a:rPr lang="en-US" dirty="0"/>
              <a:t>	then </a:t>
            </a:r>
            <a:r>
              <a:rPr lang="en-US" i="1" dirty="0">
                <a:latin typeface="Times New Roman" panose="02020603050405020304" pitchFamily="18" charset="0"/>
                <a:cs typeface="Times New Roman" panose="02020603050405020304" pitchFamily="18" charset="0"/>
              </a:rPr>
              <a:t>n</a:t>
            </a:r>
            <a:r>
              <a:rPr lang="en-US" dirty="0"/>
              <a:t> must be divisible by at least one of </a:t>
            </a:r>
            <a:r>
              <a:rPr lang="en-US" dirty="0">
                <a:latin typeface="Times New Roman" panose="02020603050405020304" pitchFamily="18" charset="0"/>
                <a:cs typeface="Times New Roman" panose="02020603050405020304" pitchFamily="18" charset="0"/>
              </a:rPr>
              <a:t>2</a:t>
            </a:r>
            <a:r>
              <a:rPr lang="en-US" dirty="0"/>
              <a:t> or </a:t>
            </a:r>
            <a:r>
              <a:rPr lang="en-US" dirty="0">
                <a:latin typeface="Times New Roman" panose="02020603050405020304" pitchFamily="18" charset="0"/>
                <a:cs typeface="Times New Roman" panose="02020603050405020304" pitchFamily="18" charset="0"/>
              </a:rPr>
              <a:t>7</a:t>
            </a:r>
          </a:p>
          <a:p>
            <a:pPr lvl="1"/>
            <a:r>
              <a:rPr lang="en-US" dirty="0"/>
              <a:t>Therefore, we only have to test if </a:t>
            </a:r>
            <a:r>
              <a:rPr lang="en-US" i="1" dirty="0"/>
              <a:t>n</a:t>
            </a:r>
            <a:r>
              <a:rPr lang="en-US" dirty="0"/>
              <a:t> is divisible</a:t>
            </a:r>
          </a:p>
          <a:p>
            <a:pPr marL="457200" lvl="1" indent="0">
              <a:buNone/>
            </a:pPr>
            <a:r>
              <a:rPr lang="en-US" dirty="0"/>
              <a:t>	by all prime numbers </a:t>
            </a:r>
            <a:r>
              <a:rPr lang="en-US" i="1" dirty="0">
                <a:latin typeface="Times New Roman" panose="02020603050405020304" pitchFamily="18" charset="0"/>
                <a:cs typeface="Times New Roman" panose="02020603050405020304" pitchFamily="18" charset="0"/>
              </a:rPr>
              <a:t>k</a:t>
            </a:r>
            <a:r>
              <a:rPr lang="en-US" dirty="0"/>
              <a:t> between </a:t>
            </a:r>
            <a:r>
              <a:rPr lang="en-US" dirty="0">
                <a:latin typeface="Times New Roman" panose="02020603050405020304" pitchFamily="18" charset="0"/>
                <a:cs typeface="Times New Roman" panose="02020603050405020304" pitchFamily="18" charset="0"/>
              </a:rPr>
              <a:t>2</a:t>
            </a:r>
            <a:r>
              <a:rPr lang="en-US" dirty="0"/>
              <a:t> and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a:t>
            </a:r>
          </a:p>
          <a:p>
            <a:pPr lvl="1"/>
            <a:r>
              <a:rPr lang="en-US" dirty="0"/>
              <a:t>Problem: we don’t have a list of all prime numbers…</a:t>
            </a:r>
          </a:p>
          <a:p>
            <a:pPr lvl="1"/>
            <a:r>
              <a:rPr lang="en-US" dirty="0"/>
              <a:t>We do know, however, that all even numbers after </a:t>
            </a:r>
            <a:r>
              <a:rPr lang="en-US" dirty="0">
                <a:latin typeface="Times New Roman" panose="02020603050405020304" pitchFamily="18" charset="0"/>
                <a:cs typeface="Times New Roman" panose="02020603050405020304" pitchFamily="18" charset="0"/>
              </a:rPr>
              <a:t>2</a:t>
            </a:r>
            <a:r>
              <a:rPr lang="en-US" dirty="0"/>
              <a:t> are not prime</a:t>
            </a:r>
          </a:p>
          <a:p>
            <a:pPr lvl="2"/>
            <a:r>
              <a:rPr lang="en-US" dirty="0"/>
              <a:t>Can we avoid calculating </a:t>
            </a:r>
            <a:r>
              <a:rPr lang="en-US" dirty="0" err="1">
                <a:latin typeface="Consolas" panose="020B0609020204030204" pitchFamily="49" charset="0"/>
              </a:rPr>
              <a:t>n%k</a:t>
            </a:r>
            <a:r>
              <a:rPr lang="en-US" dirty="0"/>
              <a:t> for even values of </a:t>
            </a:r>
            <a:r>
              <a:rPr lang="en-US" dirty="0">
                <a:latin typeface="Consolas" panose="020B0609020204030204" pitchFamily="49" charset="0"/>
              </a:rPr>
              <a:t>k</a:t>
            </a:r>
            <a:r>
              <a:rPr lang="en-US" dirty="0"/>
              <a:t>?</a:t>
            </a:r>
          </a:p>
          <a:p>
            <a:pPr lvl="2"/>
            <a:endParaRPr lang="en-US" dirty="0"/>
          </a:p>
          <a:p>
            <a:r>
              <a:rPr lang="en-US" dirty="0"/>
              <a:t>Strategy: test if </a:t>
            </a:r>
            <a:r>
              <a:rPr lang="en-US" dirty="0">
                <a:latin typeface="Consolas" panose="020B0609020204030204" pitchFamily="49" charset="0"/>
              </a:rPr>
              <a:t>n%2 == 0</a:t>
            </a:r>
            <a:r>
              <a:rPr lang="en-US" dirty="0"/>
              <a:t>,</a:t>
            </a:r>
          </a:p>
          <a:p>
            <a:pPr marL="0" indent="0">
              <a:buNone/>
            </a:pPr>
            <a:r>
              <a:rPr lang="en-US" dirty="0"/>
              <a:t>	if not, test </a:t>
            </a:r>
            <a:r>
              <a:rPr lang="en-US" dirty="0" err="1">
                <a:latin typeface="Consolas" panose="020B0609020204030204" pitchFamily="49" charset="0"/>
              </a:rPr>
              <a:t>n%k</a:t>
            </a:r>
            <a:r>
              <a:rPr lang="en-US" dirty="0">
                <a:latin typeface="Consolas" panose="020B0609020204030204" pitchFamily="49" charset="0"/>
              </a:rPr>
              <a:t> == 0</a:t>
            </a:r>
            <a:r>
              <a:rPr lang="en-US" dirty="0"/>
              <a:t> for </a:t>
            </a:r>
            <a:r>
              <a:rPr lang="en-US" dirty="0">
                <a:latin typeface="Consolas" panose="020B0609020204030204" pitchFamily="49" charset="0"/>
              </a:rPr>
              <a:t>k</a:t>
            </a:r>
            <a:r>
              <a:rPr lang="en-US" dirty="0"/>
              <a:t> from </a:t>
            </a:r>
            <a:r>
              <a:rPr lang="en-US" dirty="0">
                <a:latin typeface="Consolas" panose="020B0609020204030204" pitchFamily="49" charset="0"/>
                <a:cs typeface="Times New Roman" panose="02020603050405020304" pitchFamily="18" charset="0"/>
              </a:rPr>
              <a:t>3</a:t>
            </a:r>
            <a:r>
              <a:rPr lang="en-US" dirty="0"/>
              <a:t>, </a:t>
            </a:r>
            <a:r>
              <a:rPr lang="en-US" dirty="0">
                <a:latin typeface="Consolas" panose="020B0609020204030204" pitchFamily="49" charset="0"/>
                <a:cs typeface="Times New Roman" panose="02020603050405020304" pitchFamily="18" charset="0"/>
              </a:rPr>
              <a:t>5</a:t>
            </a:r>
            <a:r>
              <a:rPr lang="en-US" dirty="0"/>
              <a:t>, </a:t>
            </a:r>
            <a:r>
              <a:rPr lang="en-US" dirty="0">
                <a:latin typeface="Consolas" panose="020B0609020204030204" pitchFamily="49" charset="0"/>
                <a:cs typeface="Times New Roman" panose="02020603050405020304" pitchFamily="18" charset="0"/>
              </a:rPr>
              <a:t>7</a:t>
            </a:r>
            <a:r>
              <a:rPr lang="en-US" dirty="0"/>
              <a:t>, </a:t>
            </a:r>
            <a:r>
              <a:rPr lang="en-US" dirty="0">
                <a:latin typeface="Consolas" panose="020B0609020204030204" pitchFamily="49" charset="0"/>
                <a:cs typeface="Times New Roman" panose="02020603050405020304" pitchFamily="18" charset="0"/>
              </a:rPr>
              <a:t>9</a:t>
            </a:r>
            <a:r>
              <a:rPr lang="en-US" dirty="0"/>
              <a:t>, …, up to </a:t>
            </a:r>
            <a:r>
              <a:rPr lang="en-US" dirty="0">
                <a:latin typeface="Consolas" panose="020B0609020204030204" pitchFamily="49" charset="0"/>
              </a:rPr>
              <a:t>n - 1</a:t>
            </a:r>
            <a:endParaRPr lang="en-US" dirty="0"/>
          </a:p>
          <a:p>
            <a:pPr lvl="2"/>
            <a:endParaRPr lang="en-CA" dirty="0"/>
          </a:p>
        </p:txBody>
      </p:sp>
    </p:spTree>
    <p:custDataLst>
      <p:tags r:id="rId1"/>
    </p:custDataLst>
    <p:extLst>
      <p:ext uri="{BB962C8B-B14F-4D97-AF65-F5344CB8AC3E}">
        <p14:creationId xmlns:p14="http://schemas.microsoft.com/office/powerpoint/2010/main" val="171596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4.5|3.5"/>
</p:tagLst>
</file>

<file path=ppt/tags/tag10.xml><?xml version="1.0" encoding="utf-8"?>
<p:tagLst xmlns:a="http://schemas.openxmlformats.org/drawingml/2006/main" xmlns:r="http://schemas.openxmlformats.org/officeDocument/2006/relationships" xmlns:p="http://schemas.openxmlformats.org/presentationml/2006/main">
  <p:tag name="TIMING" val="|10.3|9.8|8.9|3.8|5.2|2.2|5.2|3.5|3.6|2.6|3.3|3.4"/>
</p:tagLst>
</file>

<file path=ppt/tags/tag11.xml><?xml version="1.0" encoding="utf-8"?>
<p:tagLst xmlns:a="http://schemas.openxmlformats.org/drawingml/2006/main" xmlns:r="http://schemas.openxmlformats.org/officeDocument/2006/relationships" xmlns:p="http://schemas.openxmlformats.org/presentationml/2006/main">
  <p:tag name="TIMING" val="|6.5|10.2"/>
</p:tagLst>
</file>

<file path=ppt/tags/tag12.xml><?xml version="1.0" encoding="utf-8"?>
<p:tagLst xmlns:a="http://schemas.openxmlformats.org/drawingml/2006/main" xmlns:r="http://schemas.openxmlformats.org/officeDocument/2006/relationships" xmlns:p="http://schemas.openxmlformats.org/presentationml/2006/main">
  <p:tag name="TIMING" val="|16.2|19.8|11.3"/>
</p:tagLst>
</file>

<file path=ppt/tags/tag13.xml><?xml version="1.0" encoding="utf-8"?>
<p:tagLst xmlns:a="http://schemas.openxmlformats.org/drawingml/2006/main" xmlns:r="http://schemas.openxmlformats.org/officeDocument/2006/relationships" xmlns:p="http://schemas.openxmlformats.org/presentationml/2006/main">
  <p:tag name="TIMING" val="|13.9|6.9|17.5|8"/>
</p:tagLst>
</file>

<file path=ppt/tags/tag14.xml><?xml version="1.0" encoding="utf-8"?>
<p:tagLst xmlns:a="http://schemas.openxmlformats.org/drawingml/2006/main" xmlns:r="http://schemas.openxmlformats.org/officeDocument/2006/relationships" xmlns:p="http://schemas.openxmlformats.org/presentationml/2006/main">
  <p:tag name="TIMING" val="|12.7|25.6|24.1|20.1"/>
</p:tagLst>
</file>

<file path=ppt/tags/tag15.xml><?xml version="1.0" encoding="utf-8"?>
<p:tagLst xmlns:a="http://schemas.openxmlformats.org/drawingml/2006/main" xmlns:r="http://schemas.openxmlformats.org/officeDocument/2006/relationships" xmlns:p="http://schemas.openxmlformats.org/presentationml/2006/main">
  <p:tag name="TIMING" val="|31.6|11.3|1.3"/>
</p:tagLst>
</file>

<file path=ppt/tags/tag16.xml><?xml version="1.0" encoding="utf-8"?>
<p:tagLst xmlns:a="http://schemas.openxmlformats.org/drawingml/2006/main" xmlns:r="http://schemas.openxmlformats.org/officeDocument/2006/relationships" xmlns:p="http://schemas.openxmlformats.org/presentationml/2006/main">
  <p:tag name="TIMING" val="|2.4|4.1|3.3"/>
</p:tagLst>
</file>

<file path=ppt/tags/tag17.xml><?xml version="1.0" encoding="utf-8"?>
<p:tagLst xmlns:a="http://schemas.openxmlformats.org/drawingml/2006/main" xmlns:r="http://schemas.openxmlformats.org/officeDocument/2006/relationships" xmlns:p="http://schemas.openxmlformats.org/presentationml/2006/main">
  <p:tag name="TIMING" val="|4.5"/>
</p:tagLst>
</file>

<file path=ppt/tags/tag2.xml><?xml version="1.0" encoding="utf-8"?>
<p:tagLst xmlns:a="http://schemas.openxmlformats.org/drawingml/2006/main" xmlns:r="http://schemas.openxmlformats.org/officeDocument/2006/relationships" xmlns:p="http://schemas.openxmlformats.org/presentationml/2006/main">
  <p:tag name="TIMING" val="|24.4|16.6|30.6|22.3"/>
</p:tagLst>
</file>

<file path=ppt/tags/tag3.xml><?xml version="1.0" encoding="utf-8"?>
<p:tagLst xmlns:a="http://schemas.openxmlformats.org/drawingml/2006/main" xmlns:r="http://schemas.openxmlformats.org/officeDocument/2006/relationships" xmlns:p="http://schemas.openxmlformats.org/presentationml/2006/main">
  <p:tag name="TIMING" val="|11.2|28.6|12.1|9|5.8|4.6|3.8|5.8|1.9|3.6|7.1"/>
</p:tagLst>
</file>

<file path=ppt/tags/tag4.xml><?xml version="1.0" encoding="utf-8"?>
<p:tagLst xmlns:a="http://schemas.openxmlformats.org/drawingml/2006/main" xmlns:r="http://schemas.openxmlformats.org/officeDocument/2006/relationships" xmlns:p="http://schemas.openxmlformats.org/presentationml/2006/main">
  <p:tag name="TIMING" val="|24.6|20.2|10|5.5|9.5|8.4|7.2|6.6|5.5|3.6|7.6|7.7|8.2|7"/>
</p:tagLst>
</file>

<file path=ppt/tags/tag5.xml><?xml version="1.0" encoding="utf-8"?>
<p:tagLst xmlns:a="http://schemas.openxmlformats.org/drawingml/2006/main" xmlns:r="http://schemas.openxmlformats.org/officeDocument/2006/relationships" xmlns:p="http://schemas.openxmlformats.org/presentationml/2006/main">
  <p:tag name="TIMING" val="|9.9|12|12.7|13.3|14.3"/>
</p:tagLst>
</file>

<file path=ppt/tags/tag6.xml><?xml version="1.0" encoding="utf-8"?>
<p:tagLst xmlns:a="http://schemas.openxmlformats.org/drawingml/2006/main" xmlns:r="http://schemas.openxmlformats.org/officeDocument/2006/relationships" xmlns:p="http://schemas.openxmlformats.org/presentationml/2006/main">
  <p:tag name="TIMING" val="|77.5|23.2|52.5|24.2|5.6|30.7|12.6"/>
</p:tagLst>
</file>

<file path=ppt/tags/tag7.xml><?xml version="1.0" encoding="utf-8"?>
<p:tagLst xmlns:a="http://schemas.openxmlformats.org/drawingml/2006/main" xmlns:r="http://schemas.openxmlformats.org/officeDocument/2006/relationships" xmlns:p="http://schemas.openxmlformats.org/presentationml/2006/main">
  <p:tag name="TIMING" val="|22.6|28.2|15.8|11.5|24.9"/>
</p:tagLst>
</file>

<file path=ppt/tags/tag8.xml><?xml version="1.0" encoding="utf-8"?>
<p:tagLst xmlns:a="http://schemas.openxmlformats.org/drawingml/2006/main" xmlns:r="http://schemas.openxmlformats.org/officeDocument/2006/relationships" xmlns:p="http://schemas.openxmlformats.org/presentationml/2006/main">
  <p:tag name="TIMING" val="|22.9|15.1|30.6"/>
</p:tagLst>
</file>

<file path=ppt/tags/tag9.xml><?xml version="1.0" encoding="utf-8"?>
<p:tagLst xmlns:a="http://schemas.openxmlformats.org/drawingml/2006/main" xmlns:r="http://schemas.openxmlformats.org/officeDocument/2006/relationships" xmlns:p="http://schemas.openxmlformats.org/presentationml/2006/main">
  <p:tag name="TIMING" val="|11.5|19.3|7.2|15|10.5|5|6.7|5.9|4|10.5|4|6.9|8.4|12.4|5.9"/>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84822</TotalTime>
  <Words>2776</Words>
  <Application>Microsoft Office PowerPoint</Application>
  <PresentationFormat>On-screen Show (4:3)</PresentationFormat>
  <Paragraphs>542</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Arial</vt:lpstr>
      <vt:lpstr>Calibri</vt:lpstr>
      <vt:lpstr>Consolas</vt:lpstr>
      <vt:lpstr>Constantia</vt:lpstr>
      <vt:lpstr>Georgia</vt:lpstr>
      <vt:lpstr>Tahoma</vt:lpstr>
      <vt:lpstr>Times New Roman</vt:lpstr>
      <vt:lpstr>Custom Design</vt:lpstr>
      <vt:lpstr>For loops</vt:lpstr>
      <vt:lpstr>Outline</vt:lpstr>
      <vt:lpstr>Repetition statements</vt:lpstr>
      <vt:lpstr>The components of a for loop</vt:lpstr>
      <vt:lpstr>Performing a loop</vt:lpstr>
      <vt:lpstr>Calculating n!</vt:lpstr>
      <vt:lpstr>Is n prime?</vt:lpstr>
      <vt:lpstr>Is n prime?</vt:lpstr>
      <vt:lpstr>Is n prime?</vt:lpstr>
      <vt:lpstr>Is n prime?</vt:lpstr>
      <vt:lpstr>Is n prime?</vt:lpstr>
      <vt:lpstr>Is n prime?</vt:lpstr>
      <vt:lpstr>Is n prime?</vt:lpstr>
      <vt:lpstr>Different update statements</vt:lpstr>
      <vt:lpstr>Looping down</vt:lpstr>
      <vt:lpstr>Arbitrary starting and ending points</vt:lpstr>
      <vt:lpstr>The most important loop</vt:lpstr>
      <vt:lpstr>Loops within loops</vt:lpstr>
      <vt:lpstr>Loops within loops</vt:lpstr>
      <vt:lpstr>Loops within loops</vt:lpstr>
      <vt:lpstr>Loops within loops</vt:lpstr>
      <vt:lpstr>Loops within loops</vt:lpstr>
      <vt:lpstr>Loops within loops</vt:lpstr>
      <vt:lpstr>Loops within loops</vt:lpstr>
      <vt:lpstr>Conditional statements within loops within loops</vt:lpstr>
      <vt:lpstr>Conditional statements within loops within loops</vt:lpstr>
      <vt:lpstr>Applications of loops within loops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1291</cp:revision>
  <dcterms:created xsi:type="dcterms:W3CDTF">2009-09-11T23:00:44Z</dcterms:created>
  <dcterms:modified xsi:type="dcterms:W3CDTF">2024-09-11T15:36:34Z</dcterms:modified>
</cp:coreProperties>
</file>